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9" r:id="rId3"/>
    <p:sldId id="257" r:id="rId4"/>
    <p:sldId id="258" r:id="rId5"/>
    <p:sldId id="259" r:id="rId6"/>
    <p:sldId id="299" r:id="rId7"/>
    <p:sldId id="270" r:id="rId8"/>
    <p:sldId id="281" r:id="rId9"/>
    <p:sldId id="280" r:id="rId10"/>
    <p:sldId id="266" r:id="rId11"/>
    <p:sldId id="282" r:id="rId12"/>
    <p:sldId id="296" r:id="rId13"/>
    <p:sldId id="261" r:id="rId14"/>
    <p:sldId id="260" r:id="rId15"/>
    <p:sldId id="284" r:id="rId16"/>
    <p:sldId id="283" r:id="rId17"/>
    <p:sldId id="285" r:id="rId18"/>
    <p:sldId id="293" r:id="rId19"/>
    <p:sldId id="286" r:id="rId20"/>
    <p:sldId id="292" r:id="rId21"/>
    <p:sldId id="289" r:id="rId22"/>
    <p:sldId id="290" r:id="rId23"/>
    <p:sldId id="294" r:id="rId24"/>
    <p:sldId id="291" r:id="rId25"/>
    <p:sldId id="295" r:id="rId26"/>
    <p:sldId id="267" r:id="rId27"/>
    <p:sldId id="268" r:id="rId28"/>
    <p:sldId id="269" r:id="rId29"/>
    <p:sldId id="272" r:id="rId30"/>
    <p:sldId id="273" r:id="rId31"/>
    <p:sldId id="274" r:id="rId32"/>
    <p:sldId id="276" r:id="rId33"/>
    <p:sldId id="278" r:id="rId34"/>
    <p:sldId id="297" r:id="rId35"/>
    <p:sldId id="298" r:id="rId36"/>
    <p:sldId id="300" r:id="rId37"/>
    <p:sldId id="301" r:id="rId38"/>
    <p:sldId id="302" r:id="rId39"/>
    <p:sldId id="303" r:id="rId40"/>
    <p:sldId id="277" r:id="rId4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A"/>
    <a:srgbClr val="008F00"/>
    <a:srgbClr val="178351"/>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1"/>
    <p:restoredTop sz="87209"/>
  </p:normalViewPr>
  <p:slideViewPr>
    <p:cSldViewPr snapToGrid="0">
      <p:cViewPr>
        <p:scale>
          <a:sx n="100" d="100"/>
          <a:sy n="100" d="100"/>
        </p:scale>
        <p:origin x="10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2D54-6202-E54A-A0D1-8207B5B01C7A}"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35761-B443-A74D-9BA5-3B6258AF7342}" type="slidenum">
              <a:rPr lang="en-US" smtClean="0"/>
              <a:t>‹#›</a:t>
            </a:fld>
            <a:endParaRPr lang="en-US"/>
          </a:p>
        </p:txBody>
      </p:sp>
    </p:spTree>
    <p:extLst>
      <p:ext uri="{BB962C8B-B14F-4D97-AF65-F5344CB8AC3E}">
        <p14:creationId xmlns:p14="http://schemas.microsoft.com/office/powerpoint/2010/main" val="223820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30</a:t>
            </a:fld>
            <a:endParaRPr lang="en-US"/>
          </a:p>
        </p:txBody>
      </p:sp>
    </p:spTree>
    <p:extLst>
      <p:ext uri="{BB962C8B-B14F-4D97-AF65-F5344CB8AC3E}">
        <p14:creationId xmlns:p14="http://schemas.microsoft.com/office/powerpoint/2010/main" val="34255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31</a:t>
            </a:fld>
            <a:endParaRPr lang="en-US"/>
          </a:p>
        </p:txBody>
      </p:sp>
    </p:spTree>
    <p:extLst>
      <p:ext uri="{BB962C8B-B14F-4D97-AF65-F5344CB8AC3E}">
        <p14:creationId xmlns:p14="http://schemas.microsoft.com/office/powerpoint/2010/main" val="209222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32</a:t>
            </a:fld>
            <a:endParaRPr lang="en-US"/>
          </a:p>
        </p:txBody>
      </p:sp>
    </p:spTree>
    <p:extLst>
      <p:ext uri="{BB962C8B-B14F-4D97-AF65-F5344CB8AC3E}">
        <p14:creationId xmlns:p14="http://schemas.microsoft.com/office/powerpoint/2010/main" val="46574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33</a:t>
            </a:fld>
            <a:endParaRPr lang="en-US"/>
          </a:p>
        </p:txBody>
      </p:sp>
    </p:spTree>
    <p:extLst>
      <p:ext uri="{BB962C8B-B14F-4D97-AF65-F5344CB8AC3E}">
        <p14:creationId xmlns:p14="http://schemas.microsoft.com/office/powerpoint/2010/main" val="182842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1638-032D-EAFC-7D8B-73A22FAF8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6F91-7DC7-72D9-7AA5-2801058A3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10934-1196-4311-6A5D-AA46297F71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680E-3C14-0A64-8B2E-7D15BEE6D7B2}"/>
              </a:ext>
            </a:extLst>
          </p:cNvPr>
          <p:cNvSpPr>
            <a:spLocks noGrp="1"/>
          </p:cNvSpPr>
          <p:nvPr>
            <p:ph type="sldNum" sz="quarter" idx="5"/>
          </p:nvPr>
        </p:nvSpPr>
        <p:spPr/>
        <p:txBody>
          <a:bodyPr/>
          <a:lstStyle/>
          <a:p>
            <a:fld id="{83E35761-B443-A74D-9BA5-3B6258AF7342}" type="slidenum">
              <a:rPr lang="en-US" smtClean="0"/>
              <a:t>34</a:t>
            </a:fld>
            <a:endParaRPr lang="en-US"/>
          </a:p>
        </p:txBody>
      </p:sp>
    </p:spTree>
    <p:extLst>
      <p:ext uri="{BB962C8B-B14F-4D97-AF65-F5344CB8AC3E}">
        <p14:creationId xmlns:p14="http://schemas.microsoft.com/office/powerpoint/2010/main" val="55684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814-1A99-0211-F8A0-B8FD365F4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AED0-3DC9-CA10-E111-C9C08A287E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41928-2BA4-8AC8-2305-B6E33D5ED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5107B-EC97-87C8-F7B1-0EBE54C577F4}"/>
              </a:ext>
            </a:extLst>
          </p:cNvPr>
          <p:cNvSpPr>
            <a:spLocks noGrp="1"/>
          </p:cNvSpPr>
          <p:nvPr>
            <p:ph type="sldNum" sz="quarter" idx="5"/>
          </p:nvPr>
        </p:nvSpPr>
        <p:spPr/>
        <p:txBody>
          <a:bodyPr/>
          <a:lstStyle/>
          <a:p>
            <a:fld id="{83E35761-B443-A74D-9BA5-3B6258AF7342}" type="slidenum">
              <a:rPr lang="en-US" smtClean="0"/>
              <a:t>35</a:t>
            </a:fld>
            <a:endParaRPr lang="en-US"/>
          </a:p>
        </p:txBody>
      </p:sp>
    </p:spTree>
    <p:extLst>
      <p:ext uri="{BB962C8B-B14F-4D97-AF65-F5344CB8AC3E}">
        <p14:creationId xmlns:p14="http://schemas.microsoft.com/office/powerpoint/2010/main" val="348145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05DA-C6CE-DAC8-5CF0-499BED63C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55B99-B04D-E021-AFB5-249841713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6391-DA86-00D5-D64C-FBF0917E93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A9123-12CC-5A57-C6A9-1B9AD5DA9AB0}"/>
              </a:ext>
            </a:extLst>
          </p:cNvPr>
          <p:cNvSpPr>
            <a:spLocks noGrp="1"/>
          </p:cNvSpPr>
          <p:nvPr>
            <p:ph type="sldNum" sz="quarter" idx="5"/>
          </p:nvPr>
        </p:nvSpPr>
        <p:spPr/>
        <p:txBody>
          <a:bodyPr/>
          <a:lstStyle/>
          <a:p>
            <a:fld id="{83E35761-B443-A74D-9BA5-3B6258AF7342}" type="slidenum">
              <a:rPr lang="en-US" smtClean="0"/>
              <a:t>36</a:t>
            </a:fld>
            <a:endParaRPr lang="en-US"/>
          </a:p>
        </p:txBody>
      </p:sp>
    </p:spTree>
    <p:extLst>
      <p:ext uri="{BB962C8B-B14F-4D97-AF65-F5344CB8AC3E}">
        <p14:creationId xmlns:p14="http://schemas.microsoft.com/office/powerpoint/2010/main" val="65863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B2BE-18DB-61E2-1F4B-2A1B7062F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D6B3A-4D71-4FBC-0D7C-2F187104D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8E4B0-F640-D61F-AFD3-C0C7F2B26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08C85-A398-7947-01BC-8D9197038061}"/>
              </a:ext>
            </a:extLst>
          </p:cNvPr>
          <p:cNvSpPr>
            <a:spLocks noGrp="1"/>
          </p:cNvSpPr>
          <p:nvPr>
            <p:ph type="sldNum" sz="quarter" idx="5"/>
          </p:nvPr>
        </p:nvSpPr>
        <p:spPr/>
        <p:txBody>
          <a:bodyPr/>
          <a:lstStyle/>
          <a:p>
            <a:fld id="{83E35761-B443-A74D-9BA5-3B6258AF7342}" type="slidenum">
              <a:rPr lang="en-US" smtClean="0"/>
              <a:t>37</a:t>
            </a:fld>
            <a:endParaRPr lang="en-US"/>
          </a:p>
        </p:txBody>
      </p:sp>
    </p:spTree>
    <p:extLst>
      <p:ext uri="{BB962C8B-B14F-4D97-AF65-F5344CB8AC3E}">
        <p14:creationId xmlns:p14="http://schemas.microsoft.com/office/powerpoint/2010/main" val="293998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F546-020D-EFE8-1EBF-EEECCBD05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177EB-74CF-CA59-C420-052C72A43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EF584-9AD9-AA5D-8586-CDC77E656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32ED8-75D5-6593-A6FC-D36562188FBC}"/>
              </a:ext>
            </a:extLst>
          </p:cNvPr>
          <p:cNvSpPr>
            <a:spLocks noGrp="1"/>
          </p:cNvSpPr>
          <p:nvPr>
            <p:ph type="sldNum" sz="quarter" idx="5"/>
          </p:nvPr>
        </p:nvSpPr>
        <p:spPr/>
        <p:txBody>
          <a:bodyPr/>
          <a:lstStyle/>
          <a:p>
            <a:fld id="{83E35761-B443-A74D-9BA5-3B6258AF7342}" type="slidenum">
              <a:rPr lang="en-US" smtClean="0"/>
              <a:t>38</a:t>
            </a:fld>
            <a:endParaRPr lang="en-US"/>
          </a:p>
        </p:txBody>
      </p:sp>
    </p:spTree>
    <p:extLst>
      <p:ext uri="{BB962C8B-B14F-4D97-AF65-F5344CB8AC3E}">
        <p14:creationId xmlns:p14="http://schemas.microsoft.com/office/powerpoint/2010/main" val="117117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588D5-5726-BBA2-2D42-0E7FE4DB3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DA28C-7EFC-CB43-DC3F-F1F5BB391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6E14E-2575-2737-94C4-E9B593C72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553278-2E03-7B48-1967-4C6D9B939088}"/>
              </a:ext>
            </a:extLst>
          </p:cNvPr>
          <p:cNvSpPr>
            <a:spLocks noGrp="1"/>
          </p:cNvSpPr>
          <p:nvPr>
            <p:ph type="sldNum" sz="quarter" idx="5"/>
          </p:nvPr>
        </p:nvSpPr>
        <p:spPr/>
        <p:txBody>
          <a:bodyPr/>
          <a:lstStyle/>
          <a:p>
            <a:fld id="{83E35761-B443-A74D-9BA5-3B6258AF7342}" type="slidenum">
              <a:rPr lang="en-US" smtClean="0"/>
              <a:t>39</a:t>
            </a:fld>
            <a:endParaRPr lang="en-US"/>
          </a:p>
        </p:txBody>
      </p:sp>
    </p:spTree>
    <p:extLst>
      <p:ext uri="{BB962C8B-B14F-4D97-AF65-F5344CB8AC3E}">
        <p14:creationId xmlns:p14="http://schemas.microsoft.com/office/powerpoint/2010/main" val="20459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11</a:t>
            </a:fld>
            <a:endParaRPr lang="en-US"/>
          </a:p>
        </p:txBody>
      </p:sp>
    </p:spTree>
    <p:extLst>
      <p:ext uri="{BB962C8B-B14F-4D97-AF65-F5344CB8AC3E}">
        <p14:creationId xmlns:p14="http://schemas.microsoft.com/office/powerpoint/2010/main" val="127285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14</a:t>
            </a:fld>
            <a:endParaRPr lang="en-US"/>
          </a:p>
        </p:txBody>
      </p:sp>
    </p:spTree>
    <p:extLst>
      <p:ext uri="{BB962C8B-B14F-4D97-AF65-F5344CB8AC3E}">
        <p14:creationId xmlns:p14="http://schemas.microsoft.com/office/powerpoint/2010/main" val="395317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17</a:t>
            </a:fld>
            <a:endParaRPr lang="en-US"/>
          </a:p>
        </p:txBody>
      </p:sp>
    </p:spTree>
    <p:extLst>
      <p:ext uri="{BB962C8B-B14F-4D97-AF65-F5344CB8AC3E}">
        <p14:creationId xmlns:p14="http://schemas.microsoft.com/office/powerpoint/2010/main" val="280923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18</a:t>
            </a:fld>
            <a:endParaRPr lang="en-US"/>
          </a:p>
        </p:txBody>
      </p:sp>
    </p:spTree>
    <p:extLst>
      <p:ext uri="{BB962C8B-B14F-4D97-AF65-F5344CB8AC3E}">
        <p14:creationId xmlns:p14="http://schemas.microsoft.com/office/powerpoint/2010/main" val="350922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19</a:t>
            </a:fld>
            <a:endParaRPr lang="en-US"/>
          </a:p>
        </p:txBody>
      </p:sp>
    </p:spTree>
    <p:extLst>
      <p:ext uri="{BB962C8B-B14F-4D97-AF65-F5344CB8AC3E}">
        <p14:creationId xmlns:p14="http://schemas.microsoft.com/office/powerpoint/2010/main" val="217493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20</a:t>
            </a:fld>
            <a:endParaRPr lang="en-US"/>
          </a:p>
        </p:txBody>
      </p:sp>
    </p:spTree>
    <p:extLst>
      <p:ext uri="{BB962C8B-B14F-4D97-AF65-F5344CB8AC3E}">
        <p14:creationId xmlns:p14="http://schemas.microsoft.com/office/powerpoint/2010/main" val="92626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19764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5FD4-1517-06FA-3218-C110569269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07426CB-20D0-A8FD-F756-81766686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23B3578C-4B5A-7505-E269-66C8A683B73D}"/>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CCFE509-79AB-CC03-7E04-604E71487C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28A0AB-3D6B-37CE-6631-5171E3F9CD69}"/>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0245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F8C-BA65-7643-4ADE-FE7F3EF87BC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658EBE1-00CC-17F2-7335-A8D3BC7C7C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3075CEF-1D7F-B035-7B6A-3ABBD3C6ADE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4B775FE6-CAD7-8B5F-5BF8-F9A52BC653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5F2F559-249A-9556-B7B8-E1797EECD674}"/>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437523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4FE3A-F72A-58EB-A04A-CBFC7C103C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D57A1952-55BE-C80F-01DE-CB0550AE0A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D639547-ED13-AED8-8CD3-B7E8E4FF8AF3}"/>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DD2BD2D6-7C16-767B-8DF1-79B4D9039F8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27652AA-18FB-F6D4-2E76-D41A8C0F01FD}"/>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2733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B96-AE32-C352-3412-65F79B3C531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917456A-551A-5713-8E8F-5ADF5948C9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98C59F4-E4C3-59A9-449B-59FB6AFFEE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0FE69FC5-07EB-4D5B-507B-A61AEB3B956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977510C-D902-1979-CD1D-0990E877CC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17829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FBC4-52C7-D172-5317-80699CB24B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A9BAF78-2BF5-C69D-6F97-D8C220F4C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1F53DB-3BFC-983F-0CC4-EBE842916A46}"/>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71ECCFDF-40FA-EF42-003F-7625DA0A3C8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D6AA6A-B59C-DF9E-DD46-20CE2A5F41FF}"/>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277517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D5D-B121-8D21-93C6-725FD0295F0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024399B-799B-D321-39E9-29E5A9D53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C5641801-5D0F-9649-E23C-06566E0F71D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F11A92F1-62B4-948E-B139-60156C4494B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4049F768-F8E7-A336-F8C4-0C771C14E2D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BC987A-83AF-2469-EC6B-CEEC8B5C5572}"/>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2397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2A39-EB92-4769-6870-27D16DA0CF3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79C6AE9-E075-E681-2ABE-D326A4689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18982F-73B1-5643-58A3-8DA48EE54D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6F1B1417-BCD9-83E9-CF18-E02FA308F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7E6CF9-8AD4-F899-82DA-DEFAAA86A9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9DAE7640-7F4B-6933-2697-9F1D96309FC4}"/>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8" name="Footer Placeholder 7">
            <a:extLst>
              <a:ext uri="{FF2B5EF4-FFF2-40B4-BE49-F238E27FC236}">
                <a16:creationId xmlns:a16="http://schemas.microsoft.com/office/drawing/2014/main" id="{914373CE-8572-A2CB-C0B9-6D7CBCA95DE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08F7AC7-BF0A-9C61-ADBD-8EA2D8F4B023}"/>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05496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C97F-2163-7AC5-D4E9-D074DB260601}"/>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45FB07E-32ED-71BE-9611-E60D2747484B}"/>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4" name="Footer Placeholder 3">
            <a:extLst>
              <a:ext uri="{FF2B5EF4-FFF2-40B4-BE49-F238E27FC236}">
                <a16:creationId xmlns:a16="http://schemas.microsoft.com/office/drawing/2014/main" id="{A30A47F9-0821-AF90-D76F-3F0FEC3DF323}"/>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DB359321-B4E4-5FD2-EAD4-5FC0D493C235}"/>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8694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A20D4-6FCF-9A9E-7F68-95E2A5F2699E}"/>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3" name="Footer Placeholder 2">
            <a:extLst>
              <a:ext uri="{FF2B5EF4-FFF2-40B4-BE49-F238E27FC236}">
                <a16:creationId xmlns:a16="http://schemas.microsoft.com/office/drawing/2014/main" id="{8304959A-ECBB-9514-0CFB-CC2F6FD1DB5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4B0BB7A-16A6-6ACC-24FD-5FE0A8EA182C}"/>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13973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DDE6-D20C-03D4-D4AF-2DC9EFADB5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714776B-A6FF-863D-8451-761975AC2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C4CF8A0-43D4-5918-6429-C2946836D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698B0-4CD0-D07D-02A6-B3752AB7797C}"/>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FF7996A1-EB15-23FD-FCE1-08EE242B2085}"/>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BC1BE24-8FA0-78B6-A294-6610F19C3F07}"/>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345654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9591-39E7-9376-92A2-546E2C0F8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8F71E416-F201-A48F-B1F7-F71BEE454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959398-AA88-8319-6B94-D56CC9900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194AC0-1B6B-9FFC-9292-1D6E88E08741}"/>
              </a:ext>
            </a:extLst>
          </p:cNvPr>
          <p:cNvSpPr>
            <a:spLocks noGrp="1"/>
          </p:cNvSpPr>
          <p:nvPr>
            <p:ph type="dt" sz="half" idx="10"/>
          </p:nvPr>
        </p:nvSpPr>
        <p:spPr/>
        <p:txBody>
          <a:bodyPr/>
          <a:lstStyle/>
          <a:p>
            <a:fld id="{1B322CE5-0016-994A-A0D0-1AC6E2C9C5AB}" type="datetimeFigureOut">
              <a:rPr lang="en-BE" smtClean="0"/>
              <a:t>11/02/2025</a:t>
            </a:fld>
            <a:endParaRPr lang="en-BE"/>
          </a:p>
        </p:txBody>
      </p:sp>
      <p:sp>
        <p:nvSpPr>
          <p:cNvPr id="6" name="Footer Placeholder 5">
            <a:extLst>
              <a:ext uri="{FF2B5EF4-FFF2-40B4-BE49-F238E27FC236}">
                <a16:creationId xmlns:a16="http://schemas.microsoft.com/office/drawing/2014/main" id="{A16504FC-BB24-6CA8-48F6-C1F6E7D8F2AB}"/>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411AC8F-3B21-010D-DEA5-4147611B979A}"/>
              </a:ext>
            </a:extLst>
          </p:cNvPr>
          <p:cNvSpPr>
            <a:spLocks noGrp="1"/>
          </p:cNvSpPr>
          <p:nvPr>
            <p:ph type="sldNum" sz="quarter" idx="12"/>
          </p:nvPr>
        </p:nvSpPr>
        <p:spPr/>
        <p:txBody>
          <a:bodyPr/>
          <a:lstStyle/>
          <a:p>
            <a:fld id="{FC15020B-BDCF-C844-937D-74E2E6AC172F}" type="slidenum">
              <a:rPr lang="en-BE" smtClean="0"/>
              <a:t>‹#›</a:t>
            </a:fld>
            <a:endParaRPr lang="en-BE"/>
          </a:p>
        </p:txBody>
      </p:sp>
    </p:spTree>
    <p:extLst>
      <p:ext uri="{BB962C8B-B14F-4D97-AF65-F5344CB8AC3E}">
        <p14:creationId xmlns:p14="http://schemas.microsoft.com/office/powerpoint/2010/main" val="40822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BEC7-2743-7E63-9BFE-A1AC45E95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2337603-D105-E99F-FCC3-A030CD1EE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81E64D9-FF2A-2483-5426-F66A13C96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22CE5-0016-994A-A0D0-1AC6E2C9C5AB}" type="datetimeFigureOut">
              <a:rPr lang="en-BE" smtClean="0"/>
              <a:t>11/02/2025</a:t>
            </a:fld>
            <a:endParaRPr lang="en-BE"/>
          </a:p>
        </p:txBody>
      </p:sp>
      <p:sp>
        <p:nvSpPr>
          <p:cNvPr id="5" name="Footer Placeholder 4">
            <a:extLst>
              <a:ext uri="{FF2B5EF4-FFF2-40B4-BE49-F238E27FC236}">
                <a16:creationId xmlns:a16="http://schemas.microsoft.com/office/drawing/2014/main" id="{AD169EB4-FED9-F949-B248-10CA4D068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F4512563-DEF2-B955-C3C1-517FB1962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5020B-BDCF-C844-937D-74E2E6AC172F}" type="slidenum">
              <a:rPr lang="en-BE" smtClean="0"/>
              <a:t>‹#›</a:t>
            </a:fld>
            <a:endParaRPr lang="en-BE"/>
          </a:p>
        </p:txBody>
      </p:sp>
    </p:spTree>
    <p:extLst>
      <p:ext uri="{BB962C8B-B14F-4D97-AF65-F5344CB8AC3E}">
        <p14:creationId xmlns:p14="http://schemas.microsoft.com/office/powerpoint/2010/main" val="2346168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github.com/darklang/dark/pull/5063" TargetMode="External"/><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github.com/codecrafters-io/frontend/pull/1061" TargetMode="External"/><Relationship Id="rId5"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codecrafters-io/frontend/pull/106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E862-7000-E519-9E0F-2A83E85598EE}"/>
              </a:ext>
            </a:extLst>
          </p:cNvPr>
          <p:cNvSpPr>
            <a:spLocks noGrp="1"/>
          </p:cNvSpPr>
          <p:nvPr>
            <p:ph type="ctrTitle"/>
          </p:nvPr>
        </p:nvSpPr>
        <p:spPr/>
        <p:txBody>
          <a:bodyPr>
            <a:normAutofit/>
          </a:bodyPr>
          <a:lstStyle/>
          <a:p>
            <a:r>
              <a:rPr lang="en-GB" sz="5400" b="0" i="0" dirty="0">
                <a:effectLst/>
                <a:latin typeface="+mn-lt"/>
              </a:rPr>
              <a:t>Using </a:t>
            </a:r>
            <a:r>
              <a:rPr lang="en-GB" sz="5400" b="0" i="0" dirty="0" err="1">
                <a:effectLst/>
                <a:latin typeface="+mn-lt"/>
              </a:rPr>
              <a:t>GenAI</a:t>
            </a:r>
            <a:r>
              <a:rPr lang="en-GB" sz="5400" b="0" i="0" dirty="0">
                <a:effectLst/>
                <a:latin typeface="+mn-lt"/>
              </a:rPr>
              <a:t> in Software Engineering</a:t>
            </a:r>
          </a:p>
        </p:txBody>
      </p:sp>
      <p:sp>
        <p:nvSpPr>
          <p:cNvPr id="3" name="Subtitle 2">
            <a:extLst>
              <a:ext uri="{FF2B5EF4-FFF2-40B4-BE49-F238E27FC236}">
                <a16:creationId xmlns:a16="http://schemas.microsoft.com/office/drawing/2014/main" id="{D6218BDF-20AA-9AF8-6D13-86A3DE5AFEE0}"/>
              </a:ext>
            </a:extLst>
          </p:cNvPr>
          <p:cNvSpPr>
            <a:spLocks noGrp="1"/>
          </p:cNvSpPr>
          <p:nvPr>
            <p:ph type="subTitle" idx="1"/>
          </p:nvPr>
        </p:nvSpPr>
        <p:spPr>
          <a:xfrm>
            <a:off x="1208314" y="4614410"/>
            <a:ext cx="9144000" cy="1655762"/>
          </a:xfrm>
        </p:spPr>
        <p:txBody>
          <a:bodyPr/>
          <a:lstStyle/>
          <a:p>
            <a:pPr algn="l"/>
            <a:r>
              <a:rPr lang="en-BE" dirty="0"/>
              <a:t>Prepared by: John Businge</a:t>
            </a:r>
          </a:p>
          <a:p>
            <a:pPr algn="l"/>
            <a:r>
              <a:rPr lang="en-BE" dirty="0"/>
              <a:t>john.businge@unlv.edu</a:t>
            </a:r>
          </a:p>
          <a:p>
            <a:endParaRPr lang="en-BE" dirty="0"/>
          </a:p>
        </p:txBody>
      </p:sp>
    </p:spTree>
    <p:extLst>
      <p:ext uri="{BB962C8B-B14F-4D97-AF65-F5344CB8AC3E}">
        <p14:creationId xmlns:p14="http://schemas.microsoft.com/office/powerpoint/2010/main" val="31684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09E48-9343-6DD5-FDFF-62FF7162C3DA}"/>
              </a:ext>
            </a:extLst>
          </p:cNvPr>
          <p:cNvSpPr txBox="1">
            <a:spLocks/>
          </p:cNvSpPr>
          <p:nvPr/>
        </p:nvSpPr>
        <p:spPr>
          <a:xfrm>
            <a:off x="838200" y="366290"/>
            <a:ext cx="10515600" cy="967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are developers using </a:t>
            </a:r>
            <a:r>
              <a:rPr lang="en-US" sz="3600" dirty="0" err="1"/>
              <a:t>ChatGPT</a:t>
            </a:r>
            <a:r>
              <a:rPr lang="en-US" sz="3600" dirty="0"/>
              <a:t> to solve SE tasks?</a:t>
            </a:r>
          </a:p>
        </p:txBody>
      </p:sp>
      <p:pic>
        <p:nvPicPr>
          <p:cNvPr id="3" name="Picture 2" descr="A screenshot of a chat&#10;&#10;Description automatically generated">
            <a:extLst>
              <a:ext uri="{FF2B5EF4-FFF2-40B4-BE49-F238E27FC236}">
                <a16:creationId xmlns:a16="http://schemas.microsoft.com/office/drawing/2014/main" id="{72705B54-CB2E-1393-7743-755CF87CE146}"/>
              </a:ext>
            </a:extLst>
          </p:cNvPr>
          <p:cNvPicPr>
            <a:picLocks noChangeAspect="1"/>
          </p:cNvPicPr>
          <p:nvPr/>
        </p:nvPicPr>
        <p:blipFill>
          <a:blip r:embed="rId2"/>
          <a:stretch>
            <a:fillRect/>
          </a:stretch>
        </p:blipFill>
        <p:spPr>
          <a:xfrm>
            <a:off x="417576" y="2704440"/>
            <a:ext cx="5455545" cy="1981419"/>
          </a:xfrm>
          <a:prstGeom prst="rect">
            <a:avLst/>
          </a:prstGeom>
          <a:ln>
            <a:solidFill>
              <a:schemeClr val="tx1"/>
            </a:solidFill>
          </a:ln>
        </p:spPr>
      </p:pic>
      <p:sp>
        <p:nvSpPr>
          <p:cNvPr id="5" name="Rounded Rectangle 4">
            <a:extLst>
              <a:ext uri="{FF2B5EF4-FFF2-40B4-BE49-F238E27FC236}">
                <a16:creationId xmlns:a16="http://schemas.microsoft.com/office/drawing/2014/main" id="{C8626071-4D47-E464-865F-5BCE5C247214}"/>
              </a:ext>
            </a:extLst>
          </p:cNvPr>
          <p:cNvSpPr/>
          <p:nvPr/>
        </p:nvSpPr>
        <p:spPr>
          <a:xfrm>
            <a:off x="874776" y="2704440"/>
            <a:ext cx="1502664" cy="222723"/>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F0EA605-24B1-4CFD-94AF-22E7510BD347}"/>
              </a:ext>
            </a:extLst>
          </p:cNvPr>
          <p:cNvSpPr/>
          <p:nvPr/>
        </p:nvSpPr>
        <p:spPr>
          <a:xfrm>
            <a:off x="874776" y="3776696"/>
            <a:ext cx="4053840" cy="521208"/>
          </a:xfrm>
          <a:prstGeom prst="roundRect">
            <a:avLst/>
          </a:prstGeom>
          <a:noFill/>
          <a:ln w="28575">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A01498DF-0E79-EB84-2D22-33F967040918}"/>
              </a:ext>
            </a:extLst>
          </p:cNvPr>
          <p:cNvPicPr>
            <a:picLocks noChangeAspect="1"/>
          </p:cNvPicPr>
          <p:nvPr/>
        </p:nvPicPr>
        <p:blipFill>
          <a:blip r:embed="rId3"/>
          <a:stretch>
            <a:fillRect/>
          </a:stretch>
        </p:blipFill>
        <p:spPr>
          <a:xfrm>
            <a:off x="6604940" y="1920464"/>
            <a:ext cx="5315863" cy="4464883"/>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59993142-FEE7-15C9-A235-7EE8538D6E9D}"/>
              </a:ext>
            </a:extLst>
          </p:cNvPr>
          <p:cNvCxnSpPr>
            <a:cxnSpLocks/>
          </p:cNvCxnSpPr>
          <p:nvPr/>
        </p:nvCxnSpPr>
        <p:spPr>
          <a:xfrm flipV="1">
            <a:off x="4928616" y="2091360"/>
            <a:ext cx="2514600" cy="1945940"/>
          </a:xfrm>
          <a:prstGeom prst="straightConnector1">
            <a:avLst/>
          </a:prstGeom>
          <a:ln w="28575">
            <a:solidFill>
              <a:srgbClr val="86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6" descr="GitHub Logo and symbol, meaning, history, PNG, brand">
            <a:extLst>
              <a:ext uri="{FF2B5EF4-FFF2-40B4-BE49-F238E27FC236}">
                <a16:creationId xmlns:a16="http://schemas.microsoft.com/office/drawing/2014/main" id="{5E500B5C-1245-4043-4D5B-0044196FD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r="14462"/>
          <a:stretch/>
        </p:blipFill>
        <p:spPr bwMode="auto">
          <a:xfrm>
            <a:off x="2377440" y="1552684"/>
            <a:ext cx="1088136" cy="853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atgpt logo open ai logotype chatbot chat Vector Image">
            <a:extLst>
              <a:ext uri="{FF2B5EF4-FFF2-40B4-BE49-F238E27FC236}">
                <a16:creationId xmlns:a16="http://schemas.microsoft.com/office/drawing/2014/main" id="{42DA051E-893A-E938-4F7B-B599F92F5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71"/>
          <a:stretch/>
        </p:blipFill>
        <p:spPr bwMode="auto">
          <a:xfrm>
            <a:off x="8961120" y="1254483"/>
            <a:ext cx="586363" cy="59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5255-BFBA-1FEA-BC9E-88F020FADA05}"/>
              </a:ext>
            </a:extLst>
          </p:cNvPr>
          <p:cNvSpPr>
            <a:spLocks noGrp="1"/>
          </p:cNvSpPr>
          <p:nvPr>
            <p:ph type="title"/>
          </p:nvPr>
        </p:nvSpPr>
        <p:spPr>
          <a:xfrm>
            <a:off x="366712" y="-6347"/>
            <a:ext cx="10515600" cy="963613"/>
          </a:xfrm>
        </p:spPr>
        <p:txBody>
          <a:bodyPr/>
          <a:lstStyle/>
          <a:p>
            <a:r>
              <a:rPr lang="en-US" dirty="0"/>
              <a:t>Distribution of Patch Classification Results</a:t>
            </a:r>
          </a:p>
        </p:txBody>
      </p:sp>
      <p:pic>
        <p:nvPicPr>
          <p:cNvPr id="13" name="Content Placeholder 12">
            <a:extLst>
              <a:ext uri="{FF2B5EF4-FFF2-40B4-BE49-F238E27FC236}">
                <a16:creationId xmlns:a16="http://schemas.microsoft.com/office/drawing/2014/main" id="{DD80171E-9C8F-14CE-0E5C-CE7D64906B11}"/>
              </a:ext>
            </a:extLst>
          </p:cNvPr>
          <p:cNvPicPr>
            <a:picLocks noGrp="1" noChangeAspect="1"/>
          </p:cNvPicPr>
          <p:nvPr>
            <p:ph idx="1"/>
          </p:nvPr>
        </p:nvPicPr>
        <p:blipFill>
          <a:blip r:embed="rId3"/>
          <a:srcRect l="1664" t="25356" r="5501" b="16854"/>
          <a:stretch/>
        </p:blipFill>
        <p:spPr>
          <a:xfrm>
            <a:off x="528638" y="1271592"/>
            <a:ext cx="7000875" cy="2830356"/>
          </a:xfrm>
        </p:spPr>
      </p:pic>
      <p:sp>
        <p:nvSpPr>
          <p:cNvPr id="14" name="TextBox 13">
            <a:extLst>
              <a:ext uri="{FF2B5EF4-FFF2-40B4-BE49-F238E27FC236}">
                <a16:creationId xmlns:a16="http://schemas.microsoft.com/office/drawing/2014/main" id="{BAD408E7-56DE-A8DD-C80F-A1CBE67D166C}"/>
              </a:ext>
            </a:extLst>
          </p:cNvPr>
          <p:cNvSpPr txBox="1"/>
          <p:nvPr/>
        </p:nvSpPr>
        <p:spPr>
          <a:xfrm>
            <a:off x="685800" y="4271967"/>
            <a:ext cx="9615488" cy="2123658"/>
          </a:xfrm>
          <a:prstGeom prst="rect">
            <a:avLst/>
          </a:prstGeom>
          <a:noFill/>
          <a:ln w="28575">
            <a:solidFill>
              <a:srgbClr val="0000EA"/>
            </a:solidFill>
          </a:ln>
        </p:spPr>
        <p:txBody>
          <a:bodyPr wrap="square" rtlCol="0">
            <a:spAutoFit/>
          </a:bodyPr>
          <a:lstStyle/>
          <a:p>
            <a:r>
              <a:rPr lang="en-US" sz="2400" b="1" dirty="0"/>
              <a:t>Implications:</a:t>
            </a:r>
          </a:p>
          <a:p>
            <a:pPr marL="285750" indent="-285750">
              <a:buFont typeface="Arial" panose="020B0604020202020204" pitchFamily="34" charset="0"/>
              <a:buChar char="•"/>
            </a:pPr>
            <a:r>
              <a:rPr lang="en-US" dirty="0"/>
              <a:t>RQ1 reveal that developers generally trust AI-generated patches, with 58  PA cases showing ChatGPT's effectiveness in straightforward tasks.</a:t>
            </a:r>
          </a:p>
          <a:p>
            <a:pPr marL="285750" indent="-285750">
              <a:buFont typeface="Arial" panose="020B0604020202020204" pitchFamily="34" charset="0"/>
              <a:buChar char="•"/>
            </a:pPr>
            <a:r>
              <a:rPr lang="en-US" dirty="0"/>
              <a:t>31% (58/183) of ChatGPT code is integrated into pull requests, with some developers fully adopting AI suggestions.</a:t>
            </a:r>
          </a:p>
          <a:p>
            <a:pPr marL="285750" indent="-285750">
              <a:buFont typeface="Arial" panose="020B0604020202020204" pitchFamily="34" charset="0"/>
              <a:buChar char="•"/>
            </a:pPr>
            <a:r>
              <a:rPr lang="en-US" dirty="0"/>
              <a:t>The 55 PN cases suggest a need to explore why AI suggestions are not always integrated, while the 70 NE cases highlight AI's broader roles in development.</a:t>
            </a:r>
          </a:p>
        </p:txBody>
      </p:sp>
    </p:spTree>
    <p:extLst>
      <p:ext uri="{BB962C8B-B14F-4D97-AF65-F5344CB8AC3E}">
        <p14:creationId xmlns:p14="http://schemas.microsoft.com/office/powerpoint/2010/main" val="3256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296A-C81B-936F-F00C-F779D446B3AA}"/>
              </a:ext>
            </a:extLst>
          </p:cNvPr>
          <p:cNvSpPr>
            <a:spLocks noGrp="1"/>
          </p:cNvSpPr>
          <p:nvPr>
            <p:ph type="title"/>
          </p:nvPr>
        </p:nvSpPr>
        <p:spPr>
          <a:xfrm>
            <a:off x="729343" y="153533"/>
            <a:ext cx="10515600" cy="527504"/>
          </a:xfrm>
        </p:spPr>
        <p:txBody>
          <a:bodyPr>
            <a:normAutofit fontScale="90000"/>
          </a:bodyPr>
          <a:lstStyle/>
          <a:p>
            <a:r>
              <a:rPr lang="en-US" dirty="0"/>
              <a:t>Patch Applied (PA)</a:t>
            </a:r>
          </a:p>
        </p:txBody>
      </p:sp>
      <p:pic>
        <p:nvPicPr>
          <p:cNvPr id="5" name="Picture 4" descr="A line with orange dots and black text&#10;&#10;AI-generated content may be incorrect.">
            <a:extLst>
              <a:ext uri="{FF2B5EF4-FFF2-40B4-BE49-F238E27FC236}">
                <a16:creationId xmlns:a16="http://schemas.microsoft.com/office/drawing/2014/main" id="{938BCB43-E4AA-C86A-397D-FCC27EFE09F9}"/>
              </a:ext>
            </a:extLst>
          </p:cNvPr>
          <p:cNvPicPr>
            <a:picLocks noChangeAspect="1"/>
          </p:cNvPicPr>
          <p:nvPr/>
        </p:nvPicPr>
        <p:blipFill>
          <a:blip r:embed="rId2"/>
          <a:stretch>
            <a:fillRect/>
          </a:stretch>
        </p:blipFill>
        <p:spPr>
          <a:xfrm>
            <a:off x="1758462" y="1854843"/>
            <a:ext cx="7772400" cy="1953985"/>
          </a:xfrm>
          <a:prstGeom prst="rect">
            <a:avLst/>
          </a:prstGeom>
        </p:spPr>
      </p:pic>
      <p:sp>
        <p:nvSpPr>
          <p:cNvPr id="7" name="TextBox 6">
            <a:extLst>
              <a:ext uri="{FF2B5EF4-FFF2-40B4-BE49-F238E27FC236}">
                <a16:creationId xmlns:a16="http://schemas.microsoft.com/office/drawing/2014/main" id="{FEF5B693-7555-71C8-0E39-DC5A6254A4E1}"/>
              </a:ext>
            </a:extLst>
          </p:cNvPr>
          <p:cNvSpPr txBox="1"/>
          <p:nvPr/>
        </p:nvSpPr>
        <p:spPr>
          <a:xfrm>
            <a:off x="1758462" y="4352837"/>
            <a:ext cx="8108685" cy="1477328"/>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GB" b="1" dirty="0"/>
              <a:t>Median integration rate: 25%</a:t>
            </a:r>
            <a:r>
              <a:rPr lang="en-GB" dirty="0"/>
              <a:t> → Full adoption of ChatGPT patches is rare.</a:t>
            </a:r>
          </a:p>
          <a:p>
            <a:pPr marL="285750" indent="-285750">
              <a:buFont typeface="Arial" panose="020B0604020202020204" pitchFamily="34" charset="0"/>
              <a:buChar char="•"/>
            </a:pPr>
            <a:r>
              <a:rPr lang="en-GB" b="1" dirty="0"/>
              <a:t>75th percentile: 38%</a:t>
            </a:r>
            <a:r>
              <a:rPr lang="en-GB" dirty="0"/>
              <a:t> → Even in higher integration cases, significant modifications are common.</a:t>
            </a:r>
          </a:p>
          <a:p>
            <a:pPr marL="285750" indent="-285750">
              <a:buFont typeface="Arial" panose="020B0604020202020204" pitchFamily="34" charset="0"/>
              <a:buChar char="•"/>
            </a:pPr>
            <a:r>
              <a:rPr lang="en-GB" b="1" dirty="0"/>
              <a:t>Developers use ChatGPT as a starting point</a:t>
            </a:r>
            <a:r>
              <a:rPr lang="en-GB" dirty="0"/>
              <a:t>, not a final implementation.</a:t>
            </a:r>
          </a:p>
          <a:p>
            <a:pPr marL="285750" indent="-285750">
              <a:buFont typeface="Arial" panose="020B0604020202020204" pitchFamily="34" charset="0"/>
              <a:buChar char="•"/>
            </a:pPr>
            <a:r>
              <a:rPr lang="en-GB" b="1" dirty="0"/>
              <a:t>Selective adoption</a:t>
            </a:r>
            <a:r>
              <a:rPr lang="en-GB" dirty="0"/>
              <a:t> → Only code that aligns with project needs is retained.</a:t>
            </a:r>
            <a:endParaRPr lang="en-US" dirty="0"/>
          </a:p>
        </p:txBody>
      </p:sp>
    </p:spTree>
    <p:extLst>
      <p:ext uri="{BB962C8B-B14F-4D97-AF65-F5344CB8AC3E}">
        <p14:creationId xmlns:p14="http://schemas.microsoft.com/office/powerpoint/2010/main" val="30936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44E48F-9DEB-BC58-4F67-E272DD7FD280}"/>
              </a:ext>
            </a:extLst>
          </p:cNvPr>
          <p:cNvPicPr>
            <a:picLocks noChangeAspect="1"/>
          </p:cNvPicPr>
          <p:nvPr/>
        </p:nvPicPr>
        <p:blipFill>
          <a:blip r:embed="rId2"/>
          <a:stretch>
            <a:fillRect/>
          </a:stretch>
        </p:blipFill>
        <p:spPr>
          <a:xfrm>
            <a:off x="1099586" y="522581"/>
            <a:ext cx="8056719" cy="880694"/>
          </a:xfrm>
          <a:prstGeom prst="rect">
            <a:avLst/>
          </a:prstGeom>
        </p:spPr>
      </p:pic>
      <p:pic>
        <p:nvPicPr>
          <p:cNvPr id="2" name="Picture 2" descr="ShareChatGPTConversations">
            <a:extLst>
              <a:ext uri="{FF2B5EF4-FFF2-40B4-BE49-F238E27FC236}">
                <a16:creationId xmlns:a16="http://schemas.microsoft.com/office/drawing/2014/main" id="{E10D5A26-877E-C87A-6016-9F2370BED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586" y="1554436"/>
            <a:ext cx="10138601" cy="41663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reChatGPTConversations">
            <a:extLst>
              <a:ext uri="{FF2B5EF4-FFF2-40B4-BE49-F238E27FC236}">
                <a16:creationId xmlns:a16="http://schemas.microsoft.com/office/drawing/2014/main" id="{4B755522-E6AB-CD3B-DDBE-029A4379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13" y="3572012"/>
            <a:ext cx="3896483" cy="305495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5DE329A-A18B-9E6F-29EA-B9DD434002CE}"/>
              </a:ext>
            </a:extLst>
          </p:cNvPr>
          <p:cNvGrpSpPr/>
          <p:nvPr/>
        </p:nvGrpSpPr>
        <p:grpSpPr>
          <a:xfrm>
            <a:off x="4727369" y="2292622"/>
            <a:ext cx="4545838" cy="2845234"/>
            <a:chOff x="4727369" y="1934817"/>
            <a:chExt cx="4545838" cy="2845234"/>
          </a:xfrm>
        </p:grpSpPr>
        <p:sp>
          <p:nvSpPr>
            <p:cNvPr id="7" name="Rounded Rectangle 6">
              <a:extLst>
                <a:ext uri="{FF2B5EF4-FFF2-40B4-BE49-F238E27FC236}">
                  <a16:creationId xmlns:a16="http://schemas.microsoft.com/office/drawing/2014/main" id="{3049501B-5A04-2013-DCF3-8AD7D5BEFF15}"/>
                </a:ext>
              </a:extLst>
            </p:cNvPr>
            <p:cNvSpPr/>
            <p:nvPr/>
          </p:nvSpPr>
          <p:spPr>
            <a:xfrm>
              <a:off x="6215270" y="1934817"/>
              <a:ext cx="3057937" cy="2845234"/>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92BCE7C-8FC1-4424-2CA2-A321863A6BC3}"/>
                </a:ext>
              </a:extLst>
            </p:cNvPr>
            <p:cNvSpPr/>
            <p:nvPr/>
          </p:nvSpPr>
          <p:spPr>
            <a:xfrm>
              <a:off x="4727369" y="3891241"/>
              <a:ext cx="1249361" cy="382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CFF0A35-085C-703D-11B7-CA39DDBC9F29}"/>
              </a:ext>
            </a:extLst>
          </p:cNvPr>
          <p:cNvGrpSpPr/>
          <p:nvPr/>
        </p:nvGrpSpPr>
        <p:grpSpPr>
          <a:xfrm>
            <a:off x="2160104" y="384314"/>
            <a:ext cx="7811670" cy="742122"/>
            <a:chOff x="2160104" y="92765"/>
            <a:chExt cx="7811670" cy="742122"/>
          </a:xfrm>
        </p:grpSpPr>
        <p:sp>
          <p:nvSpPr>
            <p:cNvPr id="10" name="Rounded Rectangle 9">
              <a:extLst>
                <a:ext uri="{FF2B5EF4-FFF2-40B4-BE49-F238E27FC236}">
                  <a16:creationId xmlns:a16="http://schemas.microsoft.com/office/drawing/2014/main" id="{4F13B296-233F-673D-EBBC-93647DF3419B}"/>
                </a:ext>
              </a:extLst>
            </p:cNvPr>
            <p:cNvSpPr/>
            <p:nvPr/>
          </p:nvSpPr>
          <p:spPr>
            <a:xfrm>
              <a:off x="2160104" y="530087"/>
              <a:ext cx="861392" cy="3048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45BBAB6-7A68-2A0B-BDDA-F5A7A71F6597}"/>
                </a:ext>
              </a:extLst>
            </p:cNvPr>
            <p:cNvSpPr txBox="1"/>
            <p:nvPr/>
          </p:nvSpPr>
          <p:spPr>
            <a:xfrm>
              <a:off x="3127512" y="92765"/>
              <a:ext cx="6844262" cy="369332"/>
            </a:xfrm>
            <a:prstGeom prst="rect">
              <a:avLst/>
            </a:prstGeom>
            <a:noFill/>
            <a:ln w="28575">
              <a:solidFill>
                <a:srgbClr val="C00000"/>
              </a:solidFill>
            </a:ln>
          </p:spPr>
          <p:txBody>
            <a:bodyPr wrap="square" rtlCol="0">
              <a:spAutoFit/>
            </a:bodyPr>
            <a:lstStyle/>
            <a:p>
              <a:r>
                <a:rPr lang="en-US" b="1" dirty="0"/>
                <a:t>Activity - Software maintenance, Task - Code duplication &amp; refactoring</a:t>
              </a:r>
            </a:p>
          </p:txBody>
        </p:sp>
        <p:cxnSp>
          <p:nvCxnSpPr>
            <p:cNvPr id="15" name="Straight Arrow Connector 14">
              <a:extLst>
                <a:ext uri="{FF2B5EF4-FFF2-40B4-BE49-F238E27FC236}">
                  <a16:creationId xmlns:a16="http://schemas.microsoft.com/office/drawing/2014/main" id="{37D4FFEB-B466-EEA4-F507-1ABC2EAB28C4}"/>
                </a:ext>
              </a:extLst>
            </p:cNvPr>
            <p:cNvCxnSpPr>
              <a:cxnSpLocks/>
              <a:stCxn id="12" idx="1"/>
              <a:endCxn id="10" idx="0"/>
            </p:cNvCxnSpPr>
            <p:nvPr/>
          </p:nvCxnSpPr>
          <p:spPr>
            <a:xfrm flipH="1">
              <a:off x="2590800" y="277431"/>
              <a:ext cx="536712" cy="252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EACA729-C5A9-D8EF-C5B0-9FDE4CA436BC}"/>
              </a:ext>
            </a:extLst>
          </p:cNvPr>
          <p:cNvGrpSpPr/>
          <p:nvPr/>
        </p:nvGrpSpPr>
        <p:grpSpPr>
          <a:xfrm>
            <a:off x="1901952" y="1377099"/>
            <a:ext cx="4992624" cy="2966301"/>
            <a:chOff x="1901952" y="1377099"/>
            <a:chExt cx="4992624" cy="2966301"/>
          </a:xfrm>
        </p:grpSpPr>
        <p:cxnSp>
          <p:nvCxnSpPr>
            <p:cNvPr id="20" name="Straight Arrow Connector 19">
              <a:extLst>
                <a:ext uri="{FF2B5EF4-FFF2-40B4-BE49-F238E27FC236}">
                  <a16:creationId xmlns:a16="http://schemas.microsoft.com/office/drawing/2014/main" id="{A391772F-971C-B630-02F2-78E7C76F07A8}"/>
                </a:ext>
              </a:extLst>
            </p:cNvPr>
            <p:cNvCxnSpPr/>
            <p:nvPr/>
          </p:nvCxnSpPr>
          <p:spPr>
            <a:xfrm flipH="1">
              <a:off x="1901952" y="1709928"/>
              <a:ext cx="3941064" cy="26334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6CB86E-668F-D423-1D90-F7C56CEA0E5F}"/>
                </a:ext>
              </a:extLst>
            </p:cNvPr>
            <p:cNvCxnSpPr/>
            <p:nvPr/>
          </p:nvCxnSpPr>
          <p:spPr>
            <a:xfrm>
              <a:off x="5833872" y="1728216"/>
              <a:ext cx="1060704" cy="6583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43BAD-E9A2-4062-B947-700C1F1A5616}"/>
                </a:ext>
              </a:extLst>
            </p:cNvPr>
            <p:cNvSpPr txBox="1"/>
            <p:nvPr/>
          </p:nvSpPr>
          <p:spPr>
            <a:xfrm>
              <a:off x="4945473" y="1377099"/>
              <a:ext cx="1795086" cy="307777"/>
            </a:xfrm>
            <a:prstGeom prst="rect">
              <a:avLst/>
            </a:prstGeom>
            <a:noFill/>
            <a:ln w="28575">
              <a:solidFill>
                <a:srgbClr val="C00000"/>
              </a:solidFill>
            </a:ln>
          </p:spPr>
          <p:txBody>
            <a:bodyPr wrap="square" rtlCol="0">
              <a:spAutoFit/>
            </a:bodyPr>
            <a:lstStyle/>
            <a:p>
              <a:r>
                <a:rPr lang="en-US" sz="1400" dirty="0"/>
                <a:t>PrefixMap != Prefixes</a:t>
              </a:r>
            </a:p>
          </p:txBody>
        </p:sp>
      </p:grpSp>
      <p:sp>
        <p:nvSpPr>
          <p:cNvPr id="5" name="Title 1">
            <a:extLst>
              <a:ext uri="{FF2B5EF4-FFF2-40B4-BE49-F238E27FC236}">
                <a16:creationId xmlns:a16="http://schemas.microsoft.com/office/drawing/2014/main" id="{D13C2F8B-59D3-F6BB-2978-44DB9918DFB2}"/>
              </a:ext>
            </a:extLst>
          </p:cNvPr>
          <p:cNvSpPr>
            <a:spLocks noGrp="1"/>
          </p:cNvSpPr>
          <p:nvPr>
            <p:ph type="title"/>
          </p:nvPr>
        </p:nvSpPr>
        <p:spPr>
          <a:xfrm>
            <a:off x="6248875" y="5720767"/>
            <a:ext cx="3590732" cy="967409"/>
          </a:xfrm>
        </p:spPr>
        <p:txBody>
          <a:bodyPr>
            <a:normAutofit/>
          </a:bodyPr>
          <a:lstStyle/>
          <a:p>
            <a:r>
              <a:rPr lang="en-US" sz="3600" dirty="0"/>
              <a:t>Patch Applied (PA)</a:t>
            </a:r>
          </a:p>
        </p:txBody>
      </p:sp>
    </p:spTree>
    <p:extLst>
      <p:ext uri="{BB962C8B-B14F-4D97-AF65-F5344CB8AC3E}">
        <p14:creationId xmlns:p14="http://schemas.microsoft.com/office/powerpoint/2010/main" val="1779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2E5F27-CD1D-D0BC-9B2C-E46FB3189F03}"/>
              </a:ext>
            </a:extLst>
          </p:cNvPr>
          <p:cNvSpPr>
            <a:spLocks noGrp="1"/>
          </p:cNvSpPr>
          <p:nvPr>
            <p:ph type="title"/>
          </p:nvPr>
        </p:nvSpPr>
        <p:spPr>
          <a:xfrm>
            <a:off x="639418" y="140171"/>
            <a:ext cx="3590732" cy="967409"/>
          </a:xfrm>
        </p:spPr>
        <p:txBody>
          <a:bodyPr>
            <a:normAutofit/>
          </a:bodyPr>
          <a:lstStyle/>
          <a:p>
            <a:r>
              <a:rPr lang="en-US" sz="3600" dirty="0"/>
              <a:t>Patch Applied (PA)</a:t>
            </a:r>
          </a:p>
        </p:txBody>
      </p:sp>
      <p:grpSp>
        <p:nvGrpSpPr>
          <p:cNvPr id="14" name="Group 13">
            <a:extLst>
              <a:ext uri="{FF2B5EF4-FFF2-40B4-BE49-F238E27FC236}">
                <a16:creationId xmlns:a16="http://schemas.microsoft.com/office/drawing/2014/main" id="{8C177D02-3B04-D7EB-8544-FE94E32520BA}"/>
              </a:ext>
            </a:extLst>
          </p:cNvPr>
          <p:cNvGrpSpPr/>
          <p:nvPr/>
        </p:nvGrpSpPr>
        <p:grpSpPr>
          <a:xfrm>
            <a:off x="347472" y="1696647"/>
            <a:ext cx="6172200" cy="3847520"/>
            <a:chOff x="347472" y="1296593"/>
            <a:chExt cx="6172200" cy="3847520"/>
          </a:xfrm>
        </p:grpSpPr>
        <p:pic>
          <p:nvPicPr>
            <p:cNvPr id="3" name="Picture 2" descr="A close-up of a message&#10;&#10;Description automatically generated">
              <a:extLst>
                <a:ext uri="{FF2B5EF4-FFF2-40B4-BE49-F238E27FC236}">
                  <a16:creationId xmlns:a16="http://schemas.microsoft.com/office/drawing/2014/main" id="{B2701607-EFF3-4EE6-E2C3-8691DC7C5F26}"/>
                </a:ext>
              </a:extLst>
            </p:cNvPr>
            <p:cNvPicPr>
              <a:picLocks noChangeAspect="1"/>
            </p:cNvPicPr>
            <p:nvPr/>
          </p:nvPicPr>
          <p:blipFill>
            <a:blip r:embed="rId3"/>
            <a:stretch>
              <a:fillRect/>
            </a:stretch>
          </p:blipFill>
          <p:spPr>
            <a:xfrm>
              <a:off x="347472" y="1296593"/>
              <a:ext cx="6172200" cy="853271"/>
            </a:xfrm>
            <a:prstGeom prst="rect">
              <a:avLst/>
            </a:prstGeom>
          </p:spPr>
        </p:pic>
        <p:pic>
          <p:nvPicPr>
            <p:cNvPr id="1026" name="Picture 2" descr="ShareChatGPTConversations">
              <a:extLst>
                <a:ext uri="{FF2B5EF4-FFF2-40B4-BE49-F238E27FC236}">
                  <a16:creationId xmlns:a16="http://schemas.microsoft.com/office/drawing/2014/main" id="{50E4F823-C1AA-502B-1218-4D1C7B600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18" y="2233554"/>
              <a:ext cx="4210878" cy="291055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hareChatGPTConversations">
            <a:extLst>
              <a:ext uri="{FF2B5EF4-FFF2-40B4-BE49-F238E27FC236}">
                <a16:creationId xmlns:a16="http://schemas.microsoft.com/office/drawing/2014/main" id="{89232016-44D1-24C4-9A5B-3A7081063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092" y="2633608"/>
            <a:ext cx="4262040" cy="25170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971CB55D-8F65-8403-E31D-5382B85BD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05" r="14462"/>
          <a:stretch/>
        </p:blipFill>
        <p:spPr bwMode="auto">
          <a:xfrm>
            <a:off x="8897112" y="1149425"/>
            <a:ext cx="1088136" cy="853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72CD1-74FB-9781-3BBD-9814ADB55A2D}"/>
              </a:ext>
            </a:extLst>
          </p:cNvPr>
          <p:cNvSpPr txBox="1"/>
          <p:nvPr/>
        </p:nvSpPr>
        <p:spPr>
          <a:xfrm>
            <a:off x="4230150" y="1327315"/>
            <a:ext cx="3751293" cy="369332"/>
          </a:xfrm>
          <a:prstGeom prst="rect">
            <a:avLst/>
          </a:prstGeom>
          <a:noFill/>
          <a:ln w="28575">
            <a:solidFill>
              <a:srgbClr val="0000EA"/>
            </a:solidFill>
          </a:ln>
        </p:spPr>
        <p:txBody>
          <a:bodyPr wrap="square" rtlCol="0">
            <a:spAutoFit/>
          </a:bodyPr>
          <a:lstStyle/>
          <a:p>
            <a:r>
              <a:rPr lang="en-US" dirty="0"/>
              <a:t>SE Task – Deployment Documentation</a:t>
            </a:r>
          </a:p>
        </p:txBody>
      </p:sp>
      <p:pic>
        <p:nvPicPr>
          <p:cNvPr id="6" name="Picture 2" descr="Chatgpt logo open ai logotype chatbot chat Vector Image">
            <a:extLst>
              <a:ext uri="{FF2B5EF4-FFF2-40B4-BE49-F238E27FC236}">
                <a16:creationId xmlns:a16="http://schemas.microsoft.com/office/drawing/2014/main" id="{0532792B-7C2F-CECC-6767-35B4C69B51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71"/>
          <a:stretch/>
        </p:blipFill>
        <p:spPr bwMode="auto">
          <a:xfrm>
            <a:off x="3170299" y="1319941"/>
            <a:ext cx="526546" cy="53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C73CF-2438-27DC-5141-7AF6E178D9D6}"/>
              </a:ext>
            </a:extLst>
          </p:cNvPr>
          <p:cNvSpPr txBox="1"/>
          <p:nvPr/>
        </p:nvSpPr>
        <p:spPr>
          <a:xfrm>
            <a:off x="347472" y="5611727"/>
            <a:ext cx="11516650" cy="646331"/>
          </a:xfrm>
          <a:prstGeom prst="rect">
            <a:avLst/>
          </a:prstGeom>
          <a:noFill/>
        </p:spPr>
        <p:txBody>
          <a:bodyPr wrap="square">
            <a:spAutoFit/>
          </a:bodyPr>
          <a:lstStyle/>
          <a:p>
            <a:r>
              <a:rPr lang="en-GB" dirty="0"/>
              <a:t>Developer used ChatGPT to create concise, user-friendly documentation for the `</a:t>
            </a:r>
            <a:r>
              <a:rPr lang="en-GB" b="1" dirty="0" err="1"/>
              <a:t>release.sh</a:t>
            </a:r>
            <a:r>
              <a:rPr lang="en-GB" b="1" dirty="0"/>
              <a:t>’ </a:t>
            </a:r>
            <a:r>
              <a:rPr lang="en-GB" dirty="0"/>
              <a:t>Bash script, summarizing functionality and usage.</a:t>
            </a:r>
            <a:endParaRPr lang="en-US" dirty="0"/>
          </a:p>
        </p:txBody>
      </p:sp>
    </p:spTree>
    <p:extLst>
      <p:ext uri="{BB962C8B-B14F-4D97-AF65-F5344CB8AC3E}">
        <p14:creationId xmlns:p14="http://schemas.microsoft.com/office/powerpoint/2010/main" val="12069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102-288D-781E-0716-46D60A6A702B}"/>
              </a:ext>
            </a:extLst>
          </p:cNvPr>
          <p:cNvSpPr>
            <a:spLocks noGrp="1"/>
          </p:cNvSpPr>
          <p:nvPr>
            <p:ph type="title"/>
          </p:nvPr>
        </p:nvSpPr>
        <p:spPr>
          <a:xfrm>
            <a:off x="838200" y="168676"/>
            <a:ext cx="10515600" cy="777875"/>
          </a:xfrm>
        </p:spPr>
        <p:txBody>
          <a:bodyPr/>
          <a:lstStyle/>
          <a:p>
            <a:r>
              <a:rPr lang="en-US" dirty="0"/>
              <a:t>Analysis of the PN (RQ2) and PE (RQ3) cases</a:t>
            </a:r>
          </a:p>
        </p:txBody>
      </p:sp>
      <p:sp>
        <p:nvSpPr>
          <p:cNvPr id="5" name="TextBox 4">
            <a:extLst>
              <a:ext uri="{FF2B5EF4-FFF2-40B4-BE49-F238E27FC236}">
                <a16:creationId xmlns:a16="http://schemas.microsoft.com/office/drawing/2014/main" id="{2A3DCBC3-488A-9DA6-AFA5-543B5E21BE6D}"/>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6" name="Picture 5" descr="A paper with text on it&#10;&#10;Description automatically generated">
            <a:extLst>
              <a:ext uri="{FF2B5EF4-FFF2-40B4-BE49-F238E27FC236}">
                <a16:creationId xmlns:a16="http://schemas.microsoft.com/office/drawing/2014/main" id="{3EDA1372-ACFB-8174-EEF7-F9532253B5C8}"/>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8" name="Content Placeholder 7">
            <a:extLst>
              <a:ext uri="{FF2B5EF4-FFF2-40B4-BE49-F238E27FC236}">
                <a16:creationId xmlns:a16="http://schemas.microsoft.com/office/drawing/2014/main" id="{5E7A3647-E805-90C4-E944-19BF3D905F85}"/>
              </a:ext>
            </a:extLst>
          </p:cNvPr>
          <p:cNvSpPr>
            <a:spLocks noGrp="1"/>
          </p:cNvSpPr>
          <p:nvPr>
            <p:ph idx="1"/>
          </p:nvPr>
        </p:nvSpPr>
        <p:spPr>
          <a:xfrm>
            <a:off x="5729288" y="2394943"/>
            <a:ext cx="6219030" cy="3320057"/>
          </a:xfrm>
          <a:ln w="28575">
            <a:solidFill>
              <a:srgbClr val="0000EA"/>
            </a:solidFill>
          </a:ln>
        </p:spPr>
        <p:txBody>
          <a:bodyPr>
            <a:normAutofit/>
          </a:bodyPr>
          <a:lstStyle/>
          <a:p>
            <a:r>
              <a:rPr lang="en-US" b="1" dirty="0"/>
              <a:t>Step 6:</a:t>
            </a:r>
            <a:r>
              <a:rPr lang="en-US" dirty="0"/>
              <a:t>  To address RQ2 &amp; RQ3, we employed a rigorous qualitative analysis methodology. This involved summarizing ChatGPT-developer conversations and GitHub PRs using the </a:t>
            </a:r>
            <a:r>
              <a:rPr lang="en-US" b="1" dirty="0"/>
              <a:t>Framework Method</a:t>
            </a:r>
            <a:r>
              <a:rPr lang="en-US" dirty="0"/>
              <a:t>, followed by thematic extraction using </a:t>
            </a:r>
            <a:r>
              <a:rPr lang="en-US" b="1" dirty="0"/>
              <a:t>Card Sorting </a:t>
            </a:r>
            <a:r>
              <a:rPr lang="en-US" dirty="0"/>
              <a:t>technique.</a:t>
            </a:r>
          </a:p>
        </p:txBody>
      </p:sp>
    </p:spTree>
    <p:extLst>
      <p:ext uri="{BB962C8B-B14F-4D97-AF65-F5344CB8AC3E}">
        <p14:creationId xmlns:p14="http://schemas.microsoft.com/office/powerpoint/2010/main" val="3307452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a:t>
            </a:r>
            <a:endParaRPr lang="en-US" sz="3200" dirty="0"/>
          </a:p>
        </p:txBody>
      </p:sp>
      <p:pic>
        <p:nvPicPr>
          <p:cNvPr id="4" name="Content Placeholder 3">
            <a:extLst>
              <a:ext uri="{FF2B5EF4-FFF2-40B4-BE49-F238E27FC236}">
                <a16:creationId xmlns:a16="http://schemas.microsoft.com/office/drawing/2014/main" id="{D4CF5F38-21AA-46F1-6BFA-F256DF91A920}"/>
              </a:ext>
            </a:extLst>
          </p:cNvPr>
          <p:cNvPicPr>
            <a:picLocks noGrp="1" noChangeAspect="1"/>
          </p:cNvPicPr>
          <p:nvPr>
            <p:ph idx="1"/>
          </p:nvPr>
        </p:nvPicPr>
        <p:blipFill>
          <a:blip r:embed="rId2"/>
          <a:stretch>
            <a:fillRect/>
          </a:stretch>
        </p:blipFill>
        <p:spPr>
          <a:xfrm>
            <a:off x="668337" y="1016000"/>
            <a:ext cx="8061325" cy="2702376"/>
          </a:xfrm>
          <a:prstGeom prst="rect">
            <a:avLst/>
          </a:prstGeom>
        </p:spPr>
      </p:pic>
      <p:sp>
        <p:nvSpPr>
          <p:cNvPr id="5" name="TextBox 4">
            <a:extLst>
              <a:ext uri="{FF2B5EF4-FFF2-40B4-BE49-F238E27FC236}">
                <a16:creationId xmlns:a16="http://schemas.microsoft.com/office/drawing/2014/main" id="{01C78E4D-9A7B-C6C9-D9B3-83654ED43572}"/>
              </a:ext>
            </a:extLst>
          </p:cNvPr>
          <p:cNvSpPr txBox="1"/>
          <p:nvPr/>
        </p:nvSpPr>
        <p:spPr>
          <a:xfrm>
            <a:off x="668337" y="3962850"/>
            <a:ext cx="1040447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a:p>
            <a:pPr marL="285750" indent="-285750">
              <a:buFont typeface="Arial" panose="020B0604020202020204" pitchFamily="34" charset="0"/>
              <a:buChar char="•"/>
            </a:pPr>
            <a:r>
              <a:rPr lang="en-GB" b="1" i="0" dirty="0">
                <a:solidFill>
                  <a:srgbClr val="1F1F1F"/>
                </a:solidFill>
                <a:effectLst/>
                <a:latin typeface="Google Sans"/>
              </a:rPr>
              <a:t>Specific Functionality Enhancement</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Enhancements informed by ChatGPT insights, tailored to specific functionality rather than direct patches.</a:t>
            </a:r>
          </a:p>
          <a:p>
            <a:pPr marL="285750" indent="-285750">
              <a:buFont typeface="Arial" panose="020B0604020202020204" pitchFamily="34" charset="0"/>
              <a:buChar char="•"/>
            </a:pPr>
            <a:r>
              <a:rPr lang="en-GB" b="1" i="0" dirty="0">
                <a:solidFill>
                  <a:srgbClr val="1F1F1F"/>
                </a:solidFill>
                <a:effectLst/>
                <a:latin typeface="Google Sans"/>
              </a:rPr>
              <a:t>Technical Limitations and Preferences</a:t>
            </a:r>
            <a:r>
              <a:rPr lang="en-GB" b="1" dirty="0">
                <a:solidFill>
                  <a:srgbClr val="1F1F1F"/>
                </a:solidFill>
                <a:latin typeface="Google Sans"/>
              </a:rPr>
              <a:t> </a:t>
            </a:r>
            <a:r>
              <a:rPr lang="en-GB" dirty="0">
                <a:solidFill>
                  <a:srgbClr val="1F1F1F"/>
                </a:solidFill>
                <a:latin typeface="Google Sans"/>
              </a:rPr>
              <a:t>- </a:t>
            </a:r>
            <a:r>
              <a:rPr lang="en-GB" b="0" i="0" dirty="0">
                <a:solidFill>
                  <a:srgbClr val="1F1F1F"/>
                </a:solidFill>
                <a:effectLst/>
                <a:latin typeface="Google Sans"/>
              </a:rPr>
              <a:t>Non-application of patches due to technical constraints or preference for alternative solutions.</a:t>
            </a:r>
            <a:endParaRPr lang="en-US" dirty="0"/>
          </a:p>
        </p:txBody>
      </p:sp>
    </p:spTree>
    <p:extLst>
      <p:ext uri="{BB962C8B-B14F-4D97-AF65-F5344CB8AC3E}">
        <p14:creationId xmlns:p14="http://schemas.microsoft.com/office/powerpoint/2010/main" val="134199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grpSp>
        <p:nvGrpSpPr>
          <p:cNvPr id="20" name="Group 19">
            <a:extLst>
              <a:ext uri="{FF2B5EF4-FFF2-40B4-BE49-F238E27FC236}">
                <a16:creationId xmlns:a16="http://schemas.microsoft.com/office/drawing/2014/main" id="{E1364EEA-008B-EB93-D2A1-BD4D70E5D271}"/>
              </a:ext>
            </a:extLst>
          </p:cNvPr>
          <p:cNvGrpSpPr/>
          <p:nvPr/>
        </p:nvGrpSpPr>
        <p:grpSpPr>
          <a:xfrm>
            <a:off x="257175" y="2783402"/>
            <a:ext cx="4495800" cy="1549400"/>
            <a:chOff x="381000" y="1648765"/>
            <a:chExt cx="4495800" cy="1549400"/>
          </a:xfrm>
        </p:grpSpPr>
        <p:pic>
          <p:nvPicPr>
            <p:cNvPr id="18" name="Picture 17" descr="A screenshot of a chat&#10;&#10;Description automatically generated">
              <a:extLst>
                <a:ext uri="{FF2B5EF4-FFF2-40B4-BE49-F238E27FC236}">
                  <a16:creationId xmlns:a16="http://schemas.microsoft.com/office/drawing/2014/main" id="{437A3AD9-297D-FE05-6DD5-FB8A37D0AE81}"/>
                </a:ext>
              </a:extLst>
            </p:cNvPr>
            <p:cNvPicPr>
              <a:picLocks noChangeAspect="1"/>
            </p:cNvPicPr>
            <p:nvPr/>
          </p:nvPicPr>
          <p:blipFill>
            <a:blip r:embed="rId3"/>
            <a:stretch>
              <a:fillRect/>
            </a:stretch>
          </p:blipFill>
          <p:spPr>
            <a:xfrm>
              <a:off x="381000" y="1648765"/>
              <a:ext cx="4495800" cy="1549400"/>
            </a:xfrm>
            <a:prstGeom prst="rect">
              <a:avLst/>
            </a:prstGeom>
          </p:spPr>
        </p:pic>
        <p:pic>
          <p:nvPicPr>
            <p:cNvPr id="1026" name="Picture 2" descr="developer Icon - Free PNG &amp; SVG 963312 - Noun Project">
              <a:extLst>
                <a:ext uri="{FF2B5EF4-FFF2-40B4-BE49-F238E27FC236}">
                  <a16:creationId xmlns:a16="http://schemas.microsoft.com/office/drawing/2014/main" id="{4A84CA3D-B59F-F821-9799-72CAB8104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8765"/>
              <a:ext cx="246877" cy="24687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24" name="TextBox 23">
            <a:extLst>
              <a:ext uri="{FF2B5EF4-FFF2-40B4-BE49-F238E27FC236}">
                <a16:creationId xmlns:a16="http://schemas.microsoft.com/office/drawing/2014/main" id="{A4E29C6F-006F-4F97-3FEF-91B310FCA847}"/>
              </a:ext>
            </a:extLst>
          </p:cNvPr>
          <p:cNvSpPr txBox="1"/>
          <p:nvPr/>
        </p:nvSpPr>
        <p:spPr>
          <a:xfrm>
            <a:off x="232378" y="6232147"/>
            <a:ext cx="4786314"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laravel-json-api</a:t>
            </a:r>
            <a:r>
              <a:rPr lang="en-US" sz="1100" dirty="0"/>
              <a:t>/core/pull/12</a:t>
            </a:r>
          </a:p>
          <a:p>
            <a:r>
              <a:rPr lang="en-US" sz="1100" dirty="0"/>
              <a:t>https://</a:t>
            </a:r>
            <a:r>
              <a:rPr lang="en-US" sz="1100" dirty="0" err="1"/>
              <a:t>chatgpt.com</a:t>
            </a:r>
            <a:r>
              <a:rPr lang="en-US" sz="1100" dirty="0"/>
              <a:t>/share/e9555822-4ffb-4845-8e40-0bc6cbbc658d</a:t>
            </a:r>
          </a:p>
        </p:txBody>
      </p:sp>
      <p:grpSp>
        <p:nvGrpSpPr>
          <p:cNvPr id="53" name="Group 52">
            <a:extLst>
              <a:ext uri="{FF2B5EF4-FFF2-40B4-BE49-F238E27FC236}">
                <a16:creationId xmlns:a16="http://schemas.microsoft.com/office/drawing/2014/main" id="{122115A4-75BF-8D18-4259-B9B6E2544B7A}"/>
              </a:ext>
            </a:extLst>
          </p:cNvPr>
          <p:cNvGrpSpPr/>
          <p:nvPr/>
        </p:nvGrpSpPr>
        <p:grpSpPr>
          <a:xfrm>
            <a:off x="5255494" y="1224134"/>
            <a:ext cx="5810559" cy="5585826"/>
            <a:chOff x="5190816" y="1219780"/>
            <a:chExt cx="5810559" cy="5585826"/>
          </a:xfrm>
        </p:grpSpPr>
        <p:grpSp>
          <p:nvGrpSpPr>
            <p:cNvPr id="33" name="Group 32">
              <a:extLst>
                <a:ext uri="{FF2B5EF4-FFF2-40B4-BE49-F238E27FC236}">
                  <a16:creationId xmlns:a16="http://schemas.microsoft.com/office/drawing/2014/main" id="{ECF193DA-594A-EC64-369C-EA41CE781183}"/>
                </a:ext>
              </a:extLst>
            </p:cNvPr>
            <p:cNvGrpSpPr/>
            <p:nvPr/>
          </p:nvGrpSpPr>
          <p:grpSpPr>
            <a:xfrm>
              <a:off x="5190816" y="1219780"/>
              <a:ext cx="5810559" cy="5585826"/>
              <a:chOff x="5190816" y="1219780"/>
              <a:chExt cx="5810559" cy="5585826"/>
            </a:xfrm>
          </p:grpSpPr>
          <p:grpSp>
            <p:nvGrpSpPr>
              <p:cNvPr id="8" name="Group 7">
                <a:extLst>
                  <a:ext uri="{FF2B5EF4-FFF2-40B4-BE49-F238E27FC236}">
                    <a16:creationId xmlns:a16="http://schemas.microsoft.com/office/drawing/2014/main" id="{CD168F9A-A335-2A6C-B9F4-BCB6FA2B8993}"/>
                  </a:ext>
                </a:extLst>
              </p:cNvPr>
              <p:cNvGrpSpPr/>
              <p:nvPr/>
            </p:nvGrpSpPr>
            <p:grpSpPr>
              <a:xfrm>
                <a:off x="5379783" y="1219780"/>
                <a:ext cx="5467657" cy="1102032"/>
                <a:chOff x="1902903" y="1539099"/>
                <a:chExt cx="6374162" cy="1438410"/>
              </a:xfrm>
            </p:grpSpPr>
            <p:pic>
              <p:nvPicPr>
                <p:cNvPr id="6" name="Picture 5" descr="A screenshot of a chat&#10;&#10;Description automatically generated">
                  <a:extLst>
                    <a:ext uri="{FF2B5EF4-FFF2-40B4-BE49-F238E27FC236}">
                      <a16:creationId xmlns:a16="http://schemas.microsoft.com/office/drawing/2014/main" id="{07AB7F7E-DD8B-C5C7-EEB8-257BBEFB4EC1}"/>
                    </a:ext>
                  </a:extLst>
                </p:cNvPr>
                <p:cNvPicPr>
                  <a:picLocks noChangeAspect="1"/>
                </p:cNvPicPr>
                <p:nvPr/>
              </p:nvPicPr>
              <p:blipFill>
                <a:blip r:embed="rId5"/>
                <a:srcRect b="81512"/>
                <a:stretch/>
              </p:blipFill>
              <p:spPr>
                <a:xfrm>
                  <a:off x="1902903" y="1539099"/>
                  <a:ext cx="6362700" cy="392113"/>
                </a:xfrm>
                <a:prstGeom prst="rect">
                  <a:avLst/>
                </a:prstGeom>
              </p:spPr>
            </p:pic>
            <p:pic>
              <p:nvPicPr>
                <p:cNvPr id="7" name="Picture 6" descr="A screenshot of a chat&#10;&#10;Description automatically generated">
                  <a:extLst>
                    <a:ext uri="{FF2B5EF4-FFF2-40B4-BE49-F238E27FC236}">
                      <a16:creationId xmlns:a16="http://schemas.microsoft.com/office/drawing/2014/main" id="{B0F9CBCB-4503-2620-E010-9BB5E4F020DD}"/>
                    </a:ext>
                  </a:extLst>
                </p:cNvPr>
                <p:cNvPicPr>
                  <a:picLocks noChangeAspect="1"/>
                </p:cNvPicPr>
                <p:nvPr/>
              </p:nvPicPr>
              <p:blipFill>
                <a:blip r:embed="rId5"/>
                <a:srcRect t="50898"/>
                <a:stretch/>
              </p:blipFill>
              <p:spPr>
                <a:xfrm>
                  <a:off x="1914365" y="1936109"/>
                  <a:ext cx="6362700" cy="1041400"/>
                </a:xfrm>
                <a:prstGeom prst="rect">
                  <a:avLst/>
                </a:prstGeom>
              </p:spPr>
            </p:pic>
          </p:grpSp>
          <p:pic>
            <p:nvPicPr>
              <p:cNvPr id="10" name="Picture 9" descr="A screenshot of a chat&#10;&#10;Description automatically generated">
                <a:extLst>
                  <a:ext uri="{FF2B5EF4-FFF2-40B4-BE49-F238E27FC236}">
                    <a16:creationId xmlns:a16="http://schemas.microsoft.com/office/drawing/2014/main" id="{7954949E-ED98-BD8E-F3A3-CF27096A580D}"/>
                  </a:ext>
                </a:extLst>
              </p:cNvPr>
              <p:cNvPicPr>
                <a:picLocks noChangeAspect="1"/>
              </p:cNvPicPr>
              <p:nvPr/>
            </p:nvPicPr>
            <p:blipFill>
              <a:blip r:embed="rId6"/>
              <a:stretch>
                <a:fillRect/>
              </a:stretch>
            </p:blipFill>
            <p:spPr>
              <a:xfrm>
                <a:off x="5339555" y="2276382"/>
                <a:ext cx="5557045" cy="2264799"/>
              </a:xfrm>
              <a:prstGeom prst="rect">
                <a:avLst/>
              </a:prstGeom>
            </p:spPr>
          </p:pic>
          <p:grpSp>
            <p:nvGrpSpPr>
              <p:cNvPr id="14" name="Group 13">
                <a:extLst>
                  <a:ext uri="{FF2B5EF4-FFF2-40B4-BE49-F238E27FC236}">
                    <a16:creationId xmlns:a16="http://schemas.microsoft.com/office/drawing/2014/main" id="{51B5072C-3474-7386-5FF0-F7667D4788B0}"/>
                  </a:ext>
                </a:extLst>
              </p:cNvPr>
              <p:cNvGrpSpPr/>
              <p:nvPr/>
            </p:nvGrpSpPr>
            <p:grpSpPr>
              <a:xfrm>
                <a:off x="5190816" y="4477188"/>
                <a:ext cx="5810559" cy="1062701"/>
                <a:chOff x="2732222" y="4562834"/>
                <a:chExt cx="6487978" cy="1193898"/>
              </a:xfrm>
            </p:grpSpPr>
            <p:pic>
              <p:nvPicPr>
                <p:cNvPr id="12" name="Picture 11" descr="A screenshot of a chat&#10;&#10;Description automatically generated">
                  <a:extLst>
                    <a:ext uri="{FF2B5EF4-FFF2-40B4-BE49-F238E27FC236}">
                      <a16:creationId xmlns:a16="http://schemas.microsoft.com/office/drawing/2014/main" id="{DC8E66B3-BBB6-7837-7838-EFA7365E0A1C}"/>
                    </a:ext>
                  </a:extLst>
                </p:cNvPr>
                <p:cNvPicPr>
                  <a:picLocks noChangeAspect="1"/>
                </p:cNvPicPr>
                <p:nvPr/>
              </p:nvPicPr>
              <p:blipFill>
                <a:blip r:embed="rId7"/>
                <a:srcRect t="75146"/>
                <a:stretch/>
              </p:blipFill>
              <p:spPr>
                <a:xfrm>
                  <a:off x="2743200" y="4977085"/>
                  <a:ext cx="6477000" cy="779647"/>
                </a:xfrm>
                <a:prstGeom prst="rect">
                  <a:avLst/>
                </a:prstGeom>
              </p:spPr>
            </p:pic>
            <p:pic>
              <p:nvPicPr>
                <p:cNvPr id="13" name="Picture 12">
                  <a:extLst>
                    <a:ext uri="{FF2B5EF4-FFF2-40B4-BE49-F238E27FC236}">
                      <a16:creationId xmlns:a16="http://schemas.microsoft.com/office/drawing/2014/main" id="{03DC2B51-7CFA-EF08-CF2C-044AA4D566CB}"/>
                    </a:ext>
                  </a:extLst>
                </p:cNvPr>
                <p:cNvPicPr>
                  <a:picLocks noChangeAspect="1"/>
                </p:cNvPicPr>
                <p:nvPr/>
              </p:nvPicPr>
              <p:blipFill>
                <a:blip r:embed="rId7"/>
                <a:srcRect b="85738"/>
                <a:stretch/>
              </p:blipFill>
              <p:spPr>
                <a:xfrm>
                  <a:off x="2732222" y="4562834"/>
                  <a:ext cx="6477000" cy="447391"/>
                </a:xfrm>
                <a:prstGeom prst="rect">
                  <a:avLst/>
                </a:prstGeom>
              </p:spPr>
            </p:pic>
          </p:grpSp>
          <p:pic>
            <p:nvPicPr>
              <p:cNvPr id="16" name="Picture 15" descr="A screenshot of a computer&#10;&#10;Description automatically generated">
                <a:extLst>
                  <a:ext uri="{FF2B5EF4-FFF2-40B4-BE49-F238E27FC236}">
                    <a16:creationId xmlns:a16="http://schemas.microsoft.com/office/drawing/2014/main" id="{1AD930A3-21FA-81FE-D8AA-72B04463EFFB}"/>
                  </a:ext>
                </a:extLst>
              </p:cNvPr>
              <p:cNvPicPr>
                <a:picLocks noChangeAspect="1"/>
              </p:cNvPicPr>
              <p:nvPr/>
            </p:nvPicPr>
            <p:blipFill>
              <a:blip r:embed="rId8"/>
              <a:stretch>
                <a:fillRect/>
              </a:stretch>
            </p:blipFill>
            <p:spPr>
              <a:xfrm>
                <a:off x="5257800" y="5895144"/>
                <a:ext cx="5586415" cy="910462"/>
              </a:xfrm>
              <a:prstGeom prst="rect">
                <a:avLst/>
              </a:prstGeom>
            </p:spPr>
          </p:pic>
        </p:grpSp>
        <p:pic>
          <p:nvPicPr>
            <p:cNvPr id="40" name="Picture 39">
              <a:extLst>
                <a:ext uri="{FF2B5EF4-FFF2-40B4-BE49-F238E27FC236}">
                  <a16:creationId xmlns:a16="http://schemas.microsoft.com/office/drawing/2014/main" id="{4AB28428-9664-390F-E6FD-BC3371DF6B0E}"/>
                </a:ext>
              </a:extLst>
            </p:cNvPr>
            <p:cNvPicPr>
              <a:picLocks noChangeAspect="1"/>
            </p:cNvPicPr>
            <p:nvPr/>
          </p:nvPicPr>
          <p:blipFill>
            <a:blip r:embed="rId9"/>
            <a:stretch>
              <a:fillRect/>
            </a:stretch>
          </p:blipFill>
          <p:spPr>
            <a:xfrm>
              <a:off x="5638800" y="5506989"/>
              <a:ext cx="4114800" cy="393700"/>
            </a:xfrm>
            <a:prstGeom prst="rect">
              <a:avLst/>
            </a:prstGeom>
          </p:spPr>
        </p:pic>
      </p:grpSp>
      <p:grpSp>
        <p:nvGrpSpPr>
          <p:cNvPr id="44" name="Group 43">
            <a:extLst>
              <a:ext uri="{FF2B5EF4-FFF2-40B4-BE49-F238E27FC236}">
                <a16:creationId xmlns:a16="http://schemas.microsoft.com/office/drawing/2014/main" id="{47D17516-3B54-E0F2-8171-78A3F507B7C4}"/>
              </a:ext>
            </a:extLst>
          </p:cNvPr>
          <p:cNvGrpSpPr/>
          <p:nvPr/>
        </p:nvGrpSpPr>
        <p:grpSpPr>
          <a:xfrm>
            <a:off x="5668572" y="603421"/>
            <a:ext cx="6002317" cy="594028"/>
            <a:chOff x="5668572" y="603421"/>
            <a:chExt cx="6002317" cy="594028"/>
          </a:xfrm>
        </p:grpSpPr>
        <p:pic>
          <p:nvPicPr>
            <p:cNvPr id="42" name="Picture 41">
              <a:extLst>
                <a:ext uri="{FF2B5EF4-FFF2-40B4-BE49-F238E27FC236}">
                  <a16:creationId xmlns:a16="http://schemas.microsoft.com/office/drawing/2014/main" id="{D1EBE0FD-1786-4D21-3EB3-B3FFC2659375}"/>
                </a:ext>
              </a:extLst>
            </p:cNvPr>
            <p:cNvPicPr>
              <a:picLocks noChangeAspect="1"/>
            </p:cNvPicPr>
            <p:nvPr/>
          </p:nvPicPr>
          <p:blipFill>
            <a:blip r:embed="rId10"/>
            <a:stretch>
              <a:fillRect/>
            </a:stretch>
          </p:blipFill>
          <p:spPr>
            <a:xfrm>
              <a:off x="5668572" y="771830"/>
              <a:ext cx="6002317" cy="425619"/>
            </a:xfrm>
            <a:prstGeom prst="rect">
              <a:avLst/>
            </a:prstGeom>
          </p:spPr>
        </p:pic>
        <p:sp>
          <p:nvSpPr>
            <p:cNvPr id="43" name="TextBox 42">
              <a:extLst>
                <a:ext uri="{FF2B5EF4-FFF2-40B4-BE49-F238E27FC236}">
                  <a16:creationId xmlns:a16="http://schemas.microsoft.com/office/drawing/2014/main" id="{11AAAB4D-3EAC-F130-7226-5EAF58B6D199}"/>
                </a:ext>
              </a:extLst>
            </p:cNvPr>
            <p:cNvSpPr txBox="1"/>
            <p:nvPr/>
          </p:nvSpPr>
          <p:spPr>
            <a:xfrm>
              <a:off x="5697453" y="603421"/>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52" name="Group 51">
            <a:extLst>
              <a:ext uri="{FF2B5EF4-FFF2-40B4-BE49-F238E27FC236}">
                <a16:creationId xmlns:a16="http://schemas.microsoft.com/office/drawing/2014/main" id="{240E07FF-9E0D-77D6-3176-55C8D5EAAEB3}"/>
              </a:ext>
            </a:extLst>
          </p:cNvPr>
          <p:cNvGrpSpPr/>
          <p:nvPr/>
        </p:nvGrpSpPr>
        <p:grpSpPr>
          <a:xfrm>
            <a:off x="8051322" y="3474202"/>
            <a:ext cx="2845278" cy="441002"/>
            <a:chOff x="8051322" y="3474202"/>
            <a:chExt cx="2845278" cy="441002"/>
          </a:xfrm>
        </p:grpSpPr>
        <p:pic>
          <p:nvPicPr>
            <p:cNvPr id="47" name="Picture 46">
              <a:extLst>
                <a:ext uri="{FF2B5EF4-FFF2-40B4-BE49-F238E27FC236}">
                  <a16:creationId xmlns:a16="http://schemas.microsoft.com/office/drawing/2014/main" id="{32056D21-E2D1-B783-906F-C6F354DB1000}"/>
                </a:ext>
              </a:extLst>
            </p:cNvPr>
            <p:cNvPicPr>
              <a:picLocks noChangeAspect="1"/>
            </p:cNvPicPr>
            <p:nvPr/>
          </p:nvPicPr>
          <p:blipFill>
            <a:blip r:embed="rId11"/>
            <a:stretch>
              <a:fillRect/>
            </a:stretch>
          </p:blipFill>
          <p:spPr>
            <a:xfrm>
              <a:off x="8051322" y="3680887"/>
              <a:ext cx="2845278" cy="234317"/>
            </a:xfrm>
            <a:prstGeom prst="rect">
              <a:avLst/>
            </a:prstGeom>
          </p:spPr>
        </p:pic>
        <p:cxnSp>
          <p:nvCxnSpPr>
            <p:cNvPr id="49" name="Straight Arrow Connector 48">
              <a:extLst>
                <a:ext uri="{FF2B5EF4-FFF2-40B4-BE49-F238E27FC236}">
                  <a16:creationId xmlns:a16="http://schemas.microsoft.com/office/drawing/2014/main" id="{78F53D5D-B54D-D3E0-C061-0767D834E342}"/>
                </a:ext>
              </a:extLst>
            </p:cNvPr>
            <p:cNvCxnSpPr>
              <a:cxnSpLocks/>
              <a:stCxn id="47" idx="0"/>
            </p:cNvCxnSpPr>
            <p:nvPr/>
          </p:nvCxnSpPr>
          <p:spPr>
            <a:xfrm flipH="1" flipV="1">
              <a:off x="8440355" y="3474202"/>
              <a:ext cx="1033606" cy="2066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ounded Rectangle 53">
            <a:extLst>
              <a:ext uri="{FF2B5EF4-FFF2-40B4-BE49-F238E27FC236}">
                <a16:creationId xmlns:a16="http://schemas.microsoft.com/office/drawing/2014/main" id="{466AD40D-A46C-A793-1C10-8A341CFE0CF3}"/>
              </a:ext>
            </a:extLst>
          </p:cNvPr>
          <p:cNvSpPr/>
          <p:nvPr/>
        </p:nvSpPr>
        <p:spPr>
          <a:xfrm>
            <a:off x="5830530" y="1514116"/>
            <a:ext cx="3677264"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0B39EE9-7942-98BC-9AAF-A1B950F9D4F2}"/>
              </a:ext>
            </a:extLst>
          </p:cNvPr>
          <p:cNvSpPr/>
          <p:nvPr/>
        </p:nvSpPr>
        <p:spPr>
          <a:xfrm>
            <a:off x="5697792" y="4836089"/>
            <a:ext cx="2168013"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D712BAB-5807-138A-CA44-55A4CECE36BA}"/>
              </a:ext>
            </a:extLst>
          </p:cNvPr>
          <p:cNvGrpSpPr/>
          <p:nvPr/>
        </p:nvGrpSpPr>
        <p:grpSpPr>
          <a:xfrm>
            <a:off x="5909186" y="5934472"/>
            <a:ext cx="2300748" cy="632536"/>
            <a:chOff x="5860026" y="5934472"/>
            <a:chExt cx="2300748" cy="632536"/>
          </a:xfrm>
        </p:grpSpPr>
        <p:sp>
          <p:nvSpPr>
            <p:cNvPr id="58" name="Rounded Rectangle 57">
              <a:extLst>
                <a:ext uri="{FF2B5EF4-FFF2-40B4-BE49-F238E27FC236}">
                  <a16:creationId xmlns:a16="http://schemas.microsoft.com/office/drawing/2014/main" id="{D4DC631A-28A7-82D8-996B-3C44CAEF1BF5}"/>
                </a:ext>
              </a:extLst>
            </p:cNvPr>
            <p:cNvSpPr/>
            <p:nvPr/>
          </p:nvSpPr>
          <p:spPr>
            <a:xfrm>
              <a:off x="5860026" y="5934472"/>
              <a:ext cx="2300748" cy="2696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AD5D8D9-AB9D-C31F-BC78-A4D66E90AD4B}"/>
                </a:ext>
              </a:extLst>
            </p:cNvPr>
            <p:cNvSpPr/>
            <p:nvPr/>
          </p:nvSpPr>
          <p:spPr>
            <a:xfrm>
              <a:off x="6002594" y="6389704"/>
              <a:ext cx="958645" cy="177304"/>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41B1505-3C4C-33C8-56BD-8DA91BEAFE32}"/>
              </a:ext>
            </a:extLst>
          </p:cNvPr>
          <p:cNvGrpSpPr/>
          <p:nvPr/>
        </p:nvGrpSpPr>
        <p:grpSpPr>
          <a:xfrm>
            <a:off x="5799278" y="2814097"/>
            <a:ext cx="3682180" cy="1031517"/>
            <a:chOff x="5799278" y="2814097"/>
            <a:chExt cx="3682180" cy="1031517"/>
          </a:xfrm>
        </p:grpSpPr>
        <p:sp>
          <p:nvSpPr>
            <p:cNvPr id="55" name="Rounded Rectangle 54">
              <a:extLst>
                <a:ext uri="{FF2B5EF4-FFF2-40B4-BE49-F238E27FC236}">
                  <a16:creationId xmlns:a16="http://schemas.microsoft.com/office/drawing/2014/main" id="{EA2218F4-CD9A-71D1-D625-C4F04FE90A96}"/>
                </a:ext>
              </a:extLst>
            </p:cNvPr>
            <p:cNvSpPr/>
            <p:nvPr/>
          </p:nvSpPr>
          <p:spPr>
            <a:xfrm>
              <a:off x="5799278" y="2814097"/>
              <a:ext cx="3682180" cy="304850"/>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ACF86FC2-F5A7-17BB-917F-1E8B2CBED607}"/>
                </a:ext>
              </a:extLst>
            </p:cNvPr>
            <p:cNvSpPr/>
            <p:nvPr/>
          </p:nvSpPr>
          <p:spPr>
            <a:xfrm>
              <a:off x="5799278" y="3611232"/>
              <a:ext cx="2246670" cy="234382"/>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F9E503DD-EBC8-C2B7-66CB-6F8540FB25B9}"/>
              </a:ext>
            </a:extLst>
          </p:cNvPr>
          <p:cNvSpPr txBox="1"/>
          <p:nvPr/>
        </p:nvSpPr>
        <p:spPr>
          <a:xfrm>
            <a:off x="6519443" y="5225610"/>
            <a:ext cx="3298836" cy="307777"/>
          </a:xfrm>
          <a:prstGeom prst="rect">
            <a:avLst/>
          </a:prstGeom>
          <a:noFill/>
        </p:spPr>
        <p:txBody>
          <a:bodyPr wrap="square">
            <a:spAutoFit/>
          </a:bodyPr>
          <a:lstStyle/>
          <a:p>
            <a:r>
              <a:rPr lang="en-GB" sz="1400" dirty="0"/>
              <a:t>Refined Code (After ChatGPT’s Suggestion)</a:t>
            </a:r>
            <a:endParaRPr lang="en-US" sz="1400" dirty="0"/>
          </a:p>
        </p:txBody>
      </p:sp>
      <p:sp>
        <p:nvSpPr>
          <p:cNvPr id="1024" name="TextBox 1023">
            <a:extLst>
              <a:ext uri="{FF2B5EF4-FFF2-40B4-BE49-F238E27FC236}">
                <a16:creationId xmlns:a16="http://schemas.microsoft.com/office/drawing/2014/main" id="{1C6ACFE5-416E-2BB9-70D7-8D493ED22F1C}"/>
              </a:ext>
            </a:extLst>
          </p:cNvPr>
          <p:cNvSpPr txBox="1"/>
          <p:nvPr/>
        </p:nvSpPr>
        <p:spPr>
          <a:xfrm>
            <a:off x="78810" y="4597092"/>
            <a:ext cx="5073293" cy="1200329"/>
          </a:xfrm>
          <a:prstGeom prst="rect">
            <a:avLst/>
          </a:prstGeom>
          <a:noFill/>
          <a:ln w="28575">
            <a:solidFill>
              <a:srgbClr val="0000EA"/>
            </a:solidFill>
          </a:ln>
        </p:spPr>
        <p:txBody>
          <a:bodyPr wrap="square">
            <a:spAutoFit/>
          </a:bodyPr>
          <a:lstStyle/>
          <a:p>
            <a:r>
              <a:rPr lang="en-GB" dirty="0"/>
              <a:t>ChatGPT’s suggestion was adapted and customized to match the project’s specific needs, demonstrating how the developer tailored ChatGPT's response based on feedback from the reviewer.</a:t>
            </a:r>
            <a:endParaRPr lang="en-US" dirty="0"/>
          </a:p>
        </p:txBody>
      </p:sp>
    </p:spTree>
    <p:extLst>
      <p:ext uri="{BB962C8B-B14F-4D97-AF65-F5344CB8AC3E}">
        <p14:creationId xmlns:p14="http://schemas.microsoft.com/office/powerpoint/2010/main" val="3328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62" grpId="0"/>
      <p:bldP spid="10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22" name="TextBox 21">
            <a:extLst>
              <a:ext uri="{FF2B5EF4-FFF2-40B4-BE49-F238E27FC236}">
                <a16:creationId xmlns:a16="http://schemas.microsoft.com/office/drawing/2014/main" id="{B560EE59-3099-3BC1-5611-2575D9DD9ECE}"/>
              </a:ext>
            </a:extLst>
          </p:cNvPr>
          <p:cNvSpPr txBox="1"/>
          <p:nvPr/>
        </p:nvSpPr>
        <p:spPr>
          <a:xfrm>
            <a:off x="396083" y="1047871"/>
            <a:ext cx="4647406" cy="1477328"/>
          </a:xfrm>
          <a:prstGeom prst="rect">
            <a:avLst/>
          </a:prstGeom>
          <a:noFill/>
          <a:ln w="28575">
            <a:solidFill>
              <a:srgbClr val="0000EA"/>
            </a:solidFill>
          </a:ln>
        </p:spPr>
        <p:txBody>
          <a:bodyPr wrap="square">
            <a:spAutoFit/>
          </a:bodyPr>
          <a:lstStyle/>
          <a:p>
            <a:r>
              <a:rPr lang="en-US" b="1" dirty="0"/>
              <a:t>Adaptations and tailored solutions </a:t>
            </a:r>
            <a:r>
              <a:rPr lang="en-US" dirty="0"/>
              <a:t>- </a:t>
            </a:r>
            <a:r>
              <a:rPr lang="en-GB" b="0" i="0" dirty="0">
                <a:solidFill>
                  <a:srgbClr val="1F1F1F"/>
                </a:solidFill>
                <a:effectLst/>
                <a:latin typeface="Google Sans"/>
              </a:rPr>
              <a:t>ChatGPT's advice informed approaches or refined solutions, not directly applied as patches. Focuses on the broader approach or strategy influenced by ChatGPT</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2461288" y="3332528"/>
            <a:ext cx="6869525" cy="2000548"/>
          </a:xfrm>
          <a:prstGeom prst="rect">
            <a:avLst/>
          </a:prstGeom>
          <a:noFill/>
          <a:ln w="28575">
            <a:solidFill>
              <a:srgbClr val="178351"/>
            </a:solidFill>
          </a:ln>
        </p:spPr>
        <p:txBody>
          <a:bodyPr wrap="square">
            <a:spAutoFit/>
          </a:bodyPr>
          <a:lstStyle/>
          <a:p>
            <a:r>
              <a:rPr lang="en-US" sz="2400" dirty="0"/>
              <a:t>Findings</a:t>
            </a:r>
          </a:p>
          <a:p>
            <a:pPr marL="285750" indent="-285750">
              <a:buFont typeface="Arial" panose="020B0604020202020204" pitchFamily="34" charset="0"/>
              <a:buChar char="•"/>
            </a:pPr>
            <a:r>
              <a:rPr lang="en-US" sz="2000" dirty="0"/>
              <a:t>Practitioners to utilize AI tools like ChatGPT as a starting point for generating initial solutions. </a:t>
            </a:r>
          </a:p>
          <a:p>
            <a:pPr marL="285750" indent="-285750">
              <a:buFont typeface="Arial" panose="020B0604020202020204" pitchFamily="34" charset="0"/>
              <a:buChar char="•"/>
            </a:pPr>
            <a:r>
              <a:rPr lang="en-US" sz="2000" dirty="0"/>
              <a:t>AI-generated suggestions may serve as a conceptual foundation that practitioners can refine further to suit specific project needs.</a:t>
            </a:r>
          </a:p>
        </p:txBody>
      </p:sp>
    </p:spTree>
    <p:extLst>
      <p:ext uri="{BB962C8B-B14F-4D97-AF65-F5344CB8AC3E}">
        <p14:creationId xmlns:p14="http://schemas.microsoft.com/office/powerpoint/2010/main" val="79015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Patch Not Applied (PN) – Concrete examples</a:t>
            </a:r>
            <a:endParaRPr lang="en-US" sz="3200" dirty="0"/>
          </a:p>
        </p:txBody>
      </p:sp>
      <p:sp>
        <p:nvSpPr>
          <p:cNvPr id="8" name="TextBox 7">
            <a:extLst>
              <a:ext uri="{FF2B5EF4-FFF2-40B4-BE49-F238E27FC236}">
                <a16:creationId xmlns:a16="http://schemas.microsoft.com/office/drawing/2014/main" id="{2765414B-69B5-152E-F0A3-A6F52EB7996C}"/>
              </a:ext>
            </a:extLst>
          </p:cNvPr>
          <p:cNvSpPr txBox="1"/>
          <p:nvPr/>
        </p:nvSpPr>
        <p:spPr>
          <a:xfrm>
            <a:off x="116058" y="6390425"/>
            <a:ext cx="4427765" cy="400110"/>
          </a:xfrm>
          <a:prstGeom prst="rect">
            <a:avLst/>
          </a:prstGeom>
          <a:noFill/>
        </p:spPr>
        <p:txBody>
          <a:bodyPr wrap="square">
            <a:spAutoFit/>
          </a:bodyPr>
          <a:lstStyle/>
          <a:p>
            <a:r>
              <a:rPr lang="en-US" sz="1000" dirty="0">
                <a:hlinkClick r:id="rId3"/>
              </a:rPr>
              <a:t>https://github.com/darklang/dark/pull/5063</a:t>
            </a:r>
            <a:endParaRPr lang="en-US" sz="1000" dirty="0"/>
          </a:p>
          <a:p>
            <a:r>
              <a:rPr lang="en-US" sz="1000" dirty="0"/>
              <a:t>https://</a:t>
            </a:r>
            <a:r>
              <a:rPr lang="en-US" sz="1000" dirty="0" err="1"/>
              <a:t>chatgpt.com</a:t>
            </a:r>
            <a:r>
              <a:rPr lang="en-US" sz="1000" dirty="0"/>
              <a:t>/share/2a6f10f0-d45d-4e71-ac57-584570baeda8</a:t>
            </a:r>
          </a:p>
        </p:txBody>
      </p:sp>
      <p:grpSp>
        <p:nvGrpSpPr>
          <p:cNvPr id="28" name="Group 27">
            <a:extLst>
              <a:ext uri="{FF2B5EF4-FFF2-40B4-BE49-F238E27FC236}">
                <a16:creationId xmlns:a16="http://schemas.microsoft.com/office/drawing/2014/main" id="{8DA24A59-DE45-BB93-B1F4-C6FD68A25748}"/>
              </a:ext>
            </a:extLst>
          </p:cNvPr>
          <p:cNvGrpSpPr/>
          <p:nvPr/>
        </p:nvGrpSpPr>
        <p:grpSpPr>
          <a:xfrm>
            <a:off x="314370" y="1897673"/>
            <a:ext cx="4017393" cy="4220081"/>
            <a:chOff x="314370" y="1897673"/>
            <a:chExt cx="4017393" cy="4220081"/>
          </a:xfrm>
        </p:grpSpPr>
        <p:pic>
          <p:nvPicPr>
            <p:cNvPr id="10" name="Picture 9" descr="A screenshot of a chat&#10;&#10;Description automatically generated">
              <a:extLst>
                <a:ext uri="{FF2B5EF4-FFF2-40B4-BE49-F238E27FC236}">
                  <a16:creationId xmlns:a16="http://schemas.microsoft.com/office/drawing/2014/main" id="{4481CC63-3FC6-AD39-9311-7803FE915FDC}"/>
                </a:ext>
              </a:extLst>
            </p:cNvPr>
            <p:cNvPicPr>
              <a:picLocks noChangeAspect="1"/>
            </p:cNvPicPr>
            <p:nvPr/>
          </p:nvPicPr>
          <p:blipFill>
            <a:blip r:embed="rId4"/>
            <a:stretch>
              <a:fillRect/>
            </a:stretch>
          </p:blipFill>
          <p:spPr>
            <a:xfrm>
              <a:off x="328977" y="1897673"/>
              <a:ext cx="4002786" cy="4220081"/>
            </a:xfrm>
            <a:prstGeom prst="rect">
              <a:avLst/>
            </a:prstGeom>
          </p:spPr>
        </p:pic>
        <p:pic>
          <p:nvPicPr>
            <p:cNvPr id="11" name="Picture 2" descr="developer Icon - Free PNG &amp; SVG 963312 - Noun Project">
              <a:extLst>
                <a:ext uri="{FF2B5EF4-FFF2-40B4-BE49-F238E27FC236}">
                  <a16:creationId xmlns:a16="http://schemas.microsoft.com/office/drawing/2014/main" id="{15E22931-3086-DF34-BD4B-8940AC85F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70" y="2106709"/>
              <a:ext cx="172587" cy="172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eveloper Icon - Free PNG &amp; SVG 963312 - Noun Project">
              <a:extLst>
                <a:ext uri="{FF2B5EF4-FFF2-40B4-BE49-F238E27FC236}">
                  <a16:creationId xmlns:a16="http://schemas.microsoft.com/office/drawing/2014/main" id="{DC8D943A-4F23-9C4B-A7E6-036A977BC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84" y="4393414"/>
              <a:ext cx="172587" cy="172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13E170C-0FA6-76AA-42E0-84AF8F3A4CC3}"/>
              </a:ext>
            </a:extLst>
          </p:cNvPr>
          <p:cNvGrpSpPr/>
          <p:nvPr/>
        </p:nvGrpSpPr>
        <p:grpSpPr>
          <a:xfrm>
            <a:off x="4806759" y="4368640"/>
            <a:ext cx="5359400" cy="1534190"/>
            <a:chOff x="4806759" y="4368640"/>
            <a:chExt cx="5359400" cy="1534190"/>
          </a:xfrm>
        </p:grpSpPr>
        <p:pic>
          <p:nvPicPr>
            <p:cNvPr id="16" name="Picture 15" descr="A screenshot of a computer code&#10;&#10;Description automatically generated">
              <a:extLst>
                <a:ext uri="{FF2B5EF4-FFF2-40B4-BE49-F238E27FC236}">
                  <a16:creationId xmlns:a16="http://schemas.microsoft.com/office/drawing/2014/main" id="{7239206B-E2EA-1803-E310-BC440140F32E}"/>
                </a:ext>
              </a:extLst>
            </p:cNvPr>
            <p:cNvPicPr>
              <a:picLocks noChangeAspect="1"/>
            </p:cNvPicPr>
            <p:nvPr/>
          </p:nvPicPr>
          <p:blipFill>
            <a:blip r:embed="rId6"/>
            <a:stretch>
              <a:fillRect/>
            </a:stretch>
          </p:blipFill>
          <p:spPr>
            <a:xfrm>
              <a:off x="4806759" y="4632830"/>
              <a:ext cx="5359400" cy="1270000"/>
            </a:xfrm>
            <a:prstGeom prst="rect">
              <a:avLst/>
            </a:prstGeom>
          </p:spPr>
        </p:pic>
        <p:sp>
          <p:nvSpPr>
            <p:cNvPr id="23" name="TextBox 22">
              <a:extLst>
                <a:ext uri="{FF2B5EF4-FFF2-40B4-BE49-F238E27FC236}">
                  <a16:creationId xmlns:a16="http://schemas.microsoft.com/office/drawing/2014/main" id="{D55F9823-9571-5DF1-37E0-8BC5595DE0EF}"/>
                </a:ext>
              </a:extLst>
            </p:cNvPr>
            <p:cNvSpPr txBox="1"/>
            <p:nvPr/>
          </p:nvSpPr>
          <p:spPr>
            <a:xfrm>
              <a:off x="5638800" y="4368640"/>
              <a:ext cx="3363239" cy="307777"/>
            </a:xfrm>
            <a:prstGeom prst="rect">
              <a:avLst/>
            </a:prstGeom>
            <a:noFill/>
          </p:spPr>
          <p:txBody>
            <a:bodyPr wrap="square">
              <a:spAutoFit/>
            </a:bodyPr>
            <a:lstStyle/>
            <a:p>
              <a:r>
                <a:rPr lang="en-GB" sz="1400" dirty="0"/>
                <a:t>Refined Code (After ChatGPT’s Suggestion)</a:t>
              </a:r>
              <a:endParaRPr lang="en-US" sz="1400" dirty="0"/>
            </a:p>
          </p:txBody>
        </p:sp>
      </p:grpSp>
      <p:pic>
        <p:nvPicPr>
          <p:cNvPr id="14" name="Picture 13" descr="A screenshot of a chat&#10;&#10;Description automatically generated">
            <a:extLst>
              <a:ext uri="{FF2B5EF4-FFF2-40B4-BE49-F238E27FC236}">
                <a16:creationId xmlns:a16="http://schemas.microsoft.com/office/drawing/2014/main" id="{4906550F-75F3-B0BE-CA19-AD563D5C5F67}"/>
              </a:ext>
            </a:extLst>
          </p:cNvPr>
          <p:cNvPicPr>
            <a:picLocks noChangeAspect="1"/>
          </p:cNvPicPr>
          <p:nvPr/>
        </p:nvPicPr>
        <p:blipFill>
          <a:blip r:embed="rId7"/>
          <a:srcRect t="59774"/>
          <a:stretch/>
        </p:blipFill>
        <p:spPr>
          <a:xfrm>
            <a:off x="4806759" y="3453248"/>
            <a:ext cx="5054871" cy="958979"/>
          </a:xfrm>
          <a:prstGeom prst="rect">
            <a:avLst/>
          </a:prstGeom>
        </p:spPr>
      </p:pic>
      <p:sp>
        <p:nvSpPr>
          <p:cNvPr id="27" name="TextBox 26">
            <a:extLst>
              <a:ext uri="{FF2B5EF4-FFF2-40B4-BE49-F238E27FC236}">
                <a16:creationId xmlns:a16="http://schemas.microsoft.com/office/drawing/2014/main" id="{666F6B1D-2126-FD7D-07BB-5A8FD0E65066}"/>
              </a:ext>
            </a:extLst>
          </p:cNvPr>
          <p:cNvSpPr txBox="1"/>
          <p:nvPr/>
        </p:nvSpPr>
        <p:spPr>
          <a:xfrm>
            <a:off x="4346370" y="6028218"/>
            <a:ext cx="7442507" cy="738664"/>
          </a:xfrm>
          <a:prstGeom prst="rect">
            <a:avLst/>
          </a:prstGeom>
          <a:noFill/>
          <a:ln w="28575">
            <a:solidFill>
              <a:srgbClr val="0000EA"/>
            </a:solidFill>
          </a:ln>
        </p:spPr>
        <p:txBody>
          <a:bodyPr wrap="square" rtlCol="0">
            <a:spAutoFit/>
          </a:bodyPr>
          <a:lstStyle/>
          <a:p>
            <a:r>
              <a:rPr lang="en-GB" sz="1400" dirty="0"/>
              <a:t>ChatGPT provided the developer with methodological guidance by suggesting a simpler solution, leading to the refinement of the initial approach. This interaction helped the developer improve efficiency and streamline the implementation.</a:t>
            </a:r>
          </a:p>
        </p:txBody>
      </p:sp>
      <p:grpSp>
        <p:nvGrpSpPr>
          <p:cNvPr id="38" name="Group 37">
            <a:extLst>
              <a:ext uri="{FF2B5EF4-FFF2-40B4-BE49-F238E27FC236}">
                <a16:creationId xmlns:a16="http://schemas.microsoft.com/office/drawing/2014/main" id="{2A241A7C-DDC6-6087-4FB9-DDA7F4C88AC3}"/>
              </a:ext>
            </a:extLst>
          </p:cNvPr>
          <p:cNvGrpSpPr/>
          <p:nvPr/>
        </p:nvGrpSpPr>
        <p:grpSpPr>
          <a:xfrm>
            <a:off x="1189702" y="3711643"/>
            <a:ext cx="5594557" cy="2406110"/>
            <a:chOff x="1189702" y="3711643"/>
            <a:chExt cx="5594557" cy="2406110"/>
          </a:xfrm>
        </p:grpSpPr>
        <p:sp>
          <p:nvSpPr>
            <p:cNvPr id="18" name="Rounded Rectangle 17">
              <a:extLst>
                <a:ext uri="{FF2B5EF4-FFF2-40B4-BE49-F238E27FC236}">
                  <a16:creationId xmlns:a16="http://schemas.microsoft.com/office/drawing/2014/main" id="{1A971D60-C8F8-9FC9-7F83-F4259934DEED}"/>
                </a:ext>
              </a:extLst>
            </p:cNvPr>
            <p:cNvSpPr/>
            <p:nvPr/>
          </p:nvSpPr>
          <p:spPr>
            <a:xfrm>
              <a:off x="1189702" y="5978012"/>
              <a:ext cx="1976285" cy="1397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37" name="Rounded Rectangle 36">
              <a:extLst>
                <a:ext uri="{FF2B5EF4-FFF2-40B4-BE49-F238E27FC236}">
                  <a16:creationId xmlns:a16="http://schemas.microsoft.com/office/drawing/2014/main" id="{22116040-AD07-1B27-2209-983FEB10473D}"/>
                </a:ext>
              </a:extLst>
            </p:cNvPr>
            <p:cNvSpPr/>
            <p:nvPr/>
          </p:nvSpPr>
          <p:spPr>
            <a:xfrm>
              <a:off x="5307803" y="3711643"/>
              <a:ext cx="1476456" cy="13541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grpSp>
        <p:nvGrpSpPr>
          <p:cNvPr id="55" name="Group 54">
            <a:extLst>
              <a:ext uri="{FF2B5EF4-FFF2-40B4-BE49-F238E27FC236}">
                <a16:creationId xmlns:a16="http://schemas.microsoft.com/office/drawing/2014/main" id="{9DBB9485-C880-C2AF-8E7A-2AB318CD2692}"/>
              </a:ext>
            </a:extLst>
          </p:cNvPr>
          <p:cNvGrpSpPr/>
          <p:nvPr/>
        </p:nvGrpSpPr>
        <p:grpSpPr>
          <a:xfrm>
            <a:off x="4801127" y="671608"/>
            <a:ext cx="5768550" cy="2814719"/>
            <a:chOff x="4801127" y="671608"/>
            <a:chExt cx="5768550" cy="2814719"/>
          </a:xfrm>
        </p:grpSpPr>
        <p:grpSp>
          <p:nvGrpSpPr>
            <p:cNvPr id="39" name="Group 38">
              <a:extLst>
                <a:ext uri="{FF2B5EF4-FFF2-40B4-BE49-F238E27FC236}">
                  <a16:creationId xmlns:a16="http://schemas.microsoft.com/office/drawing/2014/main" id="{2BAAFBD1-9BBE-A06D-F09C-5AF3A28EC1BB}"/>
                </a:ext>
              </a:extLst>
            </p:cNvPr>
            <p:cNvGrpSpPr/>
            <p:nvPr/>
          </p:nvGrpSpPr>
          <p:grpSpPr>
            <a:xfrm>
              <a:off x="4806759" y="671608"/>
              <a:ext cx="5762918" cy="1279500"/>
              <a:chOff x="4806759" y="671608"/>
              <a:chExt cx="5762918" cy="1279500"/>
            </a:xfrm>
          </p:grpSpPr>
          <p:pic>
            <p:nvPicPr>
              <p:cNvPr id="20" name="Picture 19" descr="A white rectangular object with a black border&#10;&#10;Description automatically generated with medium confidence">
                <a:extLst>
                  <a:ext uri="{FF2B5EF4-FFF2-40B4-BE49-F238E27FC236}">
                    <a16:creationId xmlns:a16="http://schemas.microsoft.com/office/drawing/2014/main" id="{2CAA653B-5D20-F0B6-A2B1-C1306615B562}"/>
                  </a:ext>
                </a:extLst>
              </p:cNvPr>
              <p:cNvPicPr>
                <a:picLocks noChangeAspect="1"/>
              </p:cNvPicPr>
              <p:nvPr/>
            </p:nvPicPr>
            <p:blipFill>
              <a:blip r:embed="rId8"/>
              <a:srcRect l="5155" r="84" b="4762"/>
              <a:stretch/>
            </p:blipFill>
            <p:spPr>
              <a:xfrm>
                <a:off x="4806759" y="878519"/>
                <a:ext cx="5762918" cy="1072589"/>
              </a:xfrm>
              <a:prstGeom prst="rect">
                <a:avLst/>
              </a:prstGeom>
            </p:spPr>
          </p:pic>
          <p:sp>
            <p:nvSpPr>
              <p:cNvPr id="21" name="TextBox 20">
                <a:extLst>
                  <a:ext uri="{FF2B5EF4-FFF2-40B4-BE49-F238E27FC236}">
                    <a16:creationId xmlns:a16="http://schemas.microsoft.com/office/drawing/2014/main" id="{FD0CB0F7-76DC-5E95-4020-547BA9C970E4}"/>
                  </a:ext>
                </a:extLst>
              </p:cNvPr>
              <p:cNvSpPr txBox="1"/>
              <p:nvPr/>
            </p:nvSpPr>
            <p:spPr>
              <a:xfrm>
                <a:off x="4949546" y="671608"/>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41" name="Picture 40" descr="A screenshot of a chat&#10;&#10;Description automatically generated">
              <a:extLst>
                <a:ext uri="{FF2B5EF4-FFF2-40B4-BE49-F238E27FC236}">
                  <a16:creationId xmlns:a16="http://schemas.microsoft.com/office/drawing/2014/main" id="{DEAA280A-F673-E778-0770-2D4EABB40E3F}"/>
                </a:ext>
              </a:extLst>
            </p:cNvPr>
            <p:cNvPicPr>
              <a:picLocks noChangeAspect="1"/>
            </p:cNvPicPr>
            <p:nvPr/>
          </p:nvPicPr>
          <p:blipFill>
            <a:blip r:embed="rId7"/>
            <a:srcRect b="38127"/>
            <a:stretch/>
          </p:blipFill>
          <p:spPr>
            <a:xfrm>
              <a:off x="4801127" y="2011315"/>
              <a:ext cx="5054871" cy="1475012"/>
            </a:xfrm>
            <a:prstGeom prst="rect">
              <a:avLst/>
            </a:prstGeom>
          </p:spPr>
        </p:pic>
        <p:sp>
          <p:nvSpPr>
            <p:cNvPr id="54" name="TextBox 53">
              <a:extLst>
                <a:ext uri="{FF2B5EF4-FFF2-40B4-BE49-F238E27FC236}">
                  <a16:creationId xmlns:a16="http://schemas.microsoft.com/office/drawing/2014/main" id="{5D2FB465-4DB5-F41A-A5C6-347E9631B75E}"/>
                </a:ext>
              </a:extLst>
            </p:cNvPr>
            <p:cNvSpPr txBox="1"/>
            <p:nvPr/>
          </p:nvSpPr>
          <p:spPr>
            <a:xfrm>
              <a:off x="5866097" y="1827876"/>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56" name="Group 55">
            <a:extLst>
              <a:ext uri="{FF2B5EF4-FFF2-40B4-BE49-F238E27FC236}">
                <a16:creationId xmlns:a16="http://schemas.microsoft.com/office/drawing/2014/main" id="{18B8281D-87AE-827F-AE8E-37E7AC75814E}"/>
              </a:ext>
            </a:extLst>
          </p:cNvPr>
          <p:cNvGrpSpPr/>
          <p:nvPr/>
        </p:nvGrpSpPr>
        <p:grpSpPr>
          <a:xfrm>
            <a:off x="6892288" y="3294519"/>
            <a:ext cx="4631244" cy="2034566"/>
            <a:chOff x="6892288" y="3294519"/>
            <a:chExt cx="4631244" cy="2034566"/>
          </a:xfrm>
        </p:grpSpPr>
        <p:sp>
          <p:nvSpPr>
            <p:cNvPr id="57" name="Rounded Rectangle 56">
              <a:extLst>
                <a:ext uri="{FF2B5EF4-FFF2-40B4-BE49-F238E27FC236}">
                  <a16:creationId xmlns:a16="http://schemas.microsoft.com/office/drawing/2014/main" id="{9B92676F-313C-5920-D839-5407B67F4D16}"/>
                </a:ext>
              </a:extLst>
            </p:cNvPr>
            <p:cNvSpPr/>
            <p:nvPr/>
          </p:nvSpPr>
          <p:spPr>
            <a:xfrm>
              <a:off x="6892288" y="3294519"/>
              <a:ext cx="1514296" cy="158730"/>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00000"/>
                  </a:solidFill>
                </a:ln>
                <a:noFill/>
              </a:endParaRPr>
            </a:p>
          </p:txBody>
        </p:sp>
        <p:sp>
          <p:nvSpPr>
            <p:cNvPr id="58" name="Rounded Rectangle 57">
              <a:extLst>
                <a:ext uri="{FF2B5EF4-FFF2-40B4-BE49-F238E27FC236}">
                  <a16:creationId xmlns:a16="http://schemas.microsoft.com/office/drawing/2014/main" id="{04C748C2-20BF-4E88-A21C-2B44C21F25C1}"/>
                </a:ext>
              </a:extLst>
            </p:cNvPr>
            <p:cNvSpPr/>
            <p:nvPr/>
          </p:nvSpPr>
          <p:spPr>
            <a:xfrm>
              <a:off x="6911951" y="5198001"/>
              <a:ext cx="550733" cy="131084"/>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cxnSp>
          <p:nvCxnSpPr>
            <p:cNvPr id="59" name="Straight Arrow Connector 58">
              <a:extLst>
                <a:ext uri="{FF2B5EF4-FFF2-40B4-BE49-F238E27FC236}">
                  <a16:creationId xmlns:a16="http://schemas.microsoft.com/office/drawing/2014/main" id="{B924DBD7-BAA6-C15E-C603-8FDA47B9883C}"/>
                </a:ext>
              </a:extLst>
            </p:cNvPr>
            <p:cNvCxnSpPr>
              <a:cxnSpLocks/>
            </p:cNvCxnSpPr>
            <p:nvPr/>
          </p:nvCxnSpPr>
          <p:spPr>
            <a:xfrm flipH="1" flipV="1">
              <a:off x="8406584" y="3429000"/>
              <a:ext cx="2015610" cy="41805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A70298-7EB5-CEDB-CEE4-14A8341B6A22}"/>
                </a:ext>
              </a:extLst>
            </p:cNvPr>
            <p:cNvCxnSpPr>
              <a:endCxn id="58" idx="3"/>
            </p:cNvCxnSpPr>
            <p:nvPr/>
          </p:nvCxnSpPr>
          <p:spPr>
            <a:xfrm flipH="1">
              <a:off x="7462684" y="3847056"/>
              <a:ext cx="2949677" cy="14164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2A1DD12-090A-6F2B-4332-123C91490FAE}"/>
                </a:ext>
              </a:extLst>
            </p:cNvPr>
            <p:cNvSpPr txBox="1"/>
            <p:nvPr/>
          </p:nvSpPr>
          <p:spPr>
            <a:xfrm>
              <a:off x="10422319" y="3655682"/>
              <a:ext cx="1101213" cy="369332"/>
            </a:xfrm>
            <a:prstGeom prst="rect">
              <a:avLst/>
            </a:prstGeom>
            <a:noFill/>
            <a:ln w="28575">
              <a:solidFill>
                <a:srgbClr val="C00000"/>
              </a:solidFill>
            </a:ln>
          </p:spPr>
          <p:txBody>
            <a:bodyPr wrap="square" rtlCol="0">
              <a:spAutoFit/>
            </a:bodyPr>
            <a:lstStyle/>
            <a:p>
              <a:r>
                <a:rPr lang="en-US" dirty="0"/>
                <a:t>Replaced</a:t>
              </a:r>
            </a:p>
          </p:txBody>
        </p:sp>
      </p:grpSp>
      <p:sp>
        <p:nvSpPr>
          <p:cNvPr id="13" name="Rounded Rectangle 12">
            <a:extLst>
              <a:ext uri="{FF2B5EF4-FFF2-40B4-BE49-F238E27FC236}">
                <a16:creationId xmlns:a16="http://schemas.microsoft.com/office/drawing/2014/main" id="{4ECD3BFC-A8EB-6A40-307D-4E8D1196F9C7}"/>
              </a:ext>
            </a:extLst>
          </p:cNvPr>
          <p:cNvSpPr/>
          <p:nvPr/>
        </p:nvSpPr>
        <p:spPr>
          <a:xfrm>
            <a:off x="1370152" y="3234143"/>
            <a:ext cx="669663" cy="139741"/>
          </a:xfrm>
          <a:prstGeom prst="roundRect">
            <a:avLst/>
          </a:prstGeom>
          <a:noFill/>
          <a:ln>
            <a:solidFill>
              <a:srgbClr val="008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
        <p:nvSpPr>
          <p:cNvPr id="15" name="Rounded Rectangle 14">
            <a:extLst>
              <a:ext uri="{FF2B5EF4-FFF2-40B4-BE49-F238E27FC236}">
                <a16:creationId xmlns:a16="http://schemas.microsoft.com/office/drawing/2014/main" id="{1D855FC1-8E73-93FF-7DF2-1DEC088E9141}"/>
              </a:ext>
            </a:extLst>
          </p:cNvPr>
          <p:cNvSpPr/>
          <p:nvPr/>
        </p:nvSpPr>
        <p:spPr>
          <a:xfrm>
            <a:off x="2474505" y="4377185"/>
            <a:ext cx="1094084" cy="139741"/>
          </a:xfrm>
          <a:prstGeom prst="roundRect">
            <a:avLst/>
          </a:prstGeom>
          <a:noFill/>
          <a:ln>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42141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D69B-03F3-2F5D-1DC5-0A1020DE7FC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5E64646-D954-694B-8362-8445B10292C8}"/>
              </a:ext>
            </a:extLst>
          </p:cNvPr>
          <p:cNvSpPr>
            <a:spLocks noGrp="1"/>
          </p:cNvSpPr>
          <p:nvPr>
            <p:ph idx="1"/>
          </p:nvPr>
        </p:nvSpPr>
        <p:spPr/>
        <p:txBody>
          <a:bodyPr/>
          <a:lstStyle/>
          <a:p>
            <a:r>
              <a:rPr lang="en-US" dirty="0"/>
              <a:t>DP1 is due </a:t>
            </a:r>
            <a:r>
              <a:rPr lang="en-US" b="1" dirty="0"/>
              <a:t>Feb 18</a:t>
            </a:r>
            <a:r>
              <a:rPr lang="en-US" b="1" baseline="30000" dirty="0"/>
              <a:t>th</a:t>
            </a:r>
            <a:r>
              <a:rPr lang="en-US" b="1" dirty="0"/>
              <a:t> </a:t>
            </a:r>
          </a:p>
          <a:p>
            <a:r>
              <a:rPr lang="en-US" dirty="0"/>
              <a:t>Lab 3 is due </a:t>
            </a:r>
            <a:r>
              <a:rPr lang="en-US" b="1" dirty="0"/>
              <a:t>Feb 17</a:t>
            </a:r>
            <a:r>
              <a:rPr lang="en-US" b="1" baseline="30000" dirty="0"/>
              <a:t>th</a:t>
            </a:r>
            <a:endParaRPr lang="en-US" b="1" dirty="0"/>
          </a:p>
          <a:p>
            <a:r>
              <a:rPr lang="en-US" dirty="0"/>
              <a:t>Lab 4 is under development – due </a:t>
            </a:r>
            <a:r>
              <a:rPr lang="en-US" b="1" dirty="0"/>
              <a:t>Feb 24</a:t>
            </a:r>
            <a:r>
              <a:rPr lang="en-US" b="1" baseline="30000" dirty="0"/>
              <a:t>th  </a:t>
            </a:r>
            <a:r>
              <a:rPr lang="en-US" b="1" dirty="0"/>
              <a:t> </a:t>
            </a:r>
          </a:p>
          <a:p>
            <a:r>
              <a:rPr lang="en-US" b="1" dirty="0"/>
              <a:t>No Midterm</a:t>
            </a:r>
          </a:p>
          <a:p>
            <a:r>
              <a:rPr lang="en-US" dirty="0"/>
              <a:t>Next week (</a:t>
            </a:r>
            <a:r>
              <a:rPr lang="en-US" b="1" dirty="0"/>
              <a:t>Feb 18, 2025</a:t>
            </a:r>
            <a:r>
              <a:rPr lang="en-US" dirty="0"/>
              <a:t>), Jenny from the CS Advising will visit out class</a:t>
            </a:r>
          </a:p>
          <a:p>
            <a:endParaRPr lang="en-US" dirty="0"/>
          </a:p>
        </p:txBody>
      </p:sp>
      <p:sp>
        <p:nvSpPr>
          <p:cNvPr id="4" name="AutoShape 2">
            <a:extLst>
              <a:ext uri="{FF2B5EF4-FFF2-40B4-BE49-F238E27FC236}">
                <a16:creationId xmlns:a16="http://schemas.microsoft.com/office/drawing/2014/main" id="{9BE7C47E-674B-C5A6-D99D-2F150E292E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06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15320-136A-DDEF-9176-7B024A970DF0}"/>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Patch Not Applied (PN) – Concrete examples</a:t>
            </a:r>
            <a:endParaRPr lang="en-US" dirty="0"/>
          </a:p>
        </p:txBody>
      </p:sp>
      <p:sp>
        <p:nvSpPr>
          <p:cNvPr id="38" name="TextBox 37">
            <a:extLst>
              <a:ext uri="{FF2B5EF4-FFF2-40B4-BE49-F238E27FC236}">
                <a16:creationId xmlns:a16="http://schemas.microsoft.com/office/drawing/2014/main" id="{3A04C5CF-096D-CA32-7C56-F04707A581D1}"/>
              </a:ext>
            </a:extLst>
          </p:cNvPr>
          <p:cNvSpPr txBox="1"/>
          <p:nvPr/>
        </p:nvSpPr>
        <p:spPr>
          <a:xfrm>
            <a:off x="1541481" y="2878667"/>
            <a:ext cx="7138219" cy="2800767"/>
          </a:xfrm>
          <a:prstGeom prst="rect">
            <a:avLst/>
          </a:prstGeom>
          <a:noFill/>
          <a:ln w="28575">
            <a:solidFill>
              <a:srgbClr val="178351"/>
            </a:solidFill>
          </a:ln>
        </p:spPr>
        <p:txBody>
          <a:bodyPr wrap="square">
            <a:spAutoFit/>
          </a:bodyPr>
          <a:lstStyle/>
          <a:p>
            <a:r>
              <a:rPr lang="en-US" sz="1600" b="1" dirty="0"/>
              <a:t>Finding</a:t>
            </a:r>
          </a:p>
          <a:p>
            <a:pPr marL="285750" indent="-285750">
              <a:buFont typeface="Arial" panose="020B0604020202020204" pitchFamily="34" charset="0"/>
              <a:buChar char="•"/>
            </a:pPr>
            <a:r>
              <a:rPr lang="en-US" sz="1600" dirty="0"/>
              <a:t>Practitioners can use ChatGPT to gain alternative perspectives on coding solutions, particularly for complex code. </a:t>
            </a:r>
          </a:p>
          <a:p>
            <a:pPr marL="285750" indent="-285750">
              <a:buFont typeface="Arial" panose="020B0604020202020204" pitchFamily="34" charset="0"/>
              <a:buChar char="•"/>
            </a:pPr>
            <a:r>
              <a:rPr lang="en-US" sz="1600" dirty="0"/>
              <a:t>The aforementioned example showcases how AI can suggest more efficient approaches to achieve the same outcomes, leading to cleaner and more maintainable code.</a:t>
            </a:r>
          </a:p>
          <a:p>
            <a:pPr marL="285750" indent="-285750">
              <a:buFont typeface="Arial" panose="020B0604020202020204" pitchFamily="34" charset="0"/>
              <a:buChar char="•"/>
            </a:pPr>
            <a:r>
              <a:rPr lang="en-US" sz="1600" dirty="0"/>
              <a:t>ChatGPT can serve as a resource for best practices in coding by suggesting optimized coding patterns or reveal defect in current approaches.</a:t>
            </a:r>
          </a:p>
          <a:p>
            <a:pPr marL="285750" indent="-285750">
              <a:buFont typeface="Arial" panose="020B0604020202020204" pitchFamily="34" charset="0"/>
              <a:buChar char="•"/>
            </a:pPr>
            <a:r>
              <a:rPr lang="en-US" sz="1600" dirty="0"/>
              <a:t>Practitioners are encouraged to use AI tools as a `second opinion' for improving their initial implementations, fostering a culture of continuous improvement and optimization in development projects.</a:t>
            </a:r>
          </a:p>
        </p:txBody>
      </p:sp>
      <p:sp>
        <p:nvSpPr>
          <p:cNvPr id="2" name="TextBox 1">
            <a:extLst>
              <a:ext uri="{FF2B5EF4-FFF2-40B4-BE49-F238E27FC236}">
                <a16:creationId xmlns:a16="http://schemas.microsoft.com/office/drawing/2014/main" id="{24F82051-0DAC-9B15-901C-4765416AC058}"/>
              </a:ext>
            </a:extLst>
          </p:cNvPr>
          <p:cNvSpPr txBox="1"/>
          <p:nvPr/>
        </p:nvSpPr>
        <p:spPr>
          <a:xfrm>
            <a:off x="381000" y="974343"/>
            <a:ext cx="4341471" cy="923330"/>
          </a:xfrm>
          <a:prstGeom prst="rect">
            <a:avLst/>
          </a:prstGeom>
          <a:noFill/>
          <a:ln w="28575">
            <a:solidFill>
              <a:srgbClr val="0000EA"/>
            </a:solidFill>
          </a:ln>
        </p:spPr>
        <p:txBody>
          <a:bodyPr wrap="square">
            <a:spAutoFit/>
          </a:bodyPr>
          <a:lstStyle/>
          <a:p>
            <a:pPr marL="285750" indent="-285750">
              <a:buFont typeface="Arial" panose="020B0604020202020204" pitchFamily="34" charset="0"/>
              <a:buChar char="•"/>
            </a:pPr>
            <a:r>
              <a:rPr lang="en-US" b="1" dirty="0"/>
              <a:t>Methodological Guidance </a:t>
            </a:r>
            <a:r>
              <a:rPr lang="en-US" dirty="0"/>
              <a:t>-  </a:t>
            </a:r>
            <a:r>
              <a:rPr lang="en-GB" b="0" i="0" dirty="0">
                <a:solidFill>
                  <a:srgbClr val="1F1F1F"/>
                </a:solidFill>
                <a:effectLst/>
                <a:latin typeface="Google Sans"/>
              </a:rPr>
              <a:t>ChatGPT's advice informed approaches or refined solutions, not directly applied as patches.</a:t>
            </a:r>
          </a:p>
        </p:txBody>
      </p:sp>
    </p:spTree>
    <p:extLst>
      <p:ext uri="{BB962C8B-B14F-4D97-AF65-F5344CB8AC3E}">
        <p14:creationId xmlns:p14="http://schemas.microsoft.com/office/powerpoint/2010/main" val="289526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6522-9BC8-8BF3-1780-14CBF6C3A1D8}"/>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a:t>
            </a:r>
            <a:endParaRPr lang="en-US" dirty="0"/>
          </a:p>
        </p:txBody>
      </p:sp>
      <p:sp>
        <p:nvSpPr>
          <p:cNvPr id="5" name="TextBox 4">
            <a:extLst>
              <a:ext uri="{FF2B5EF4-FFF2-40B4-BE49-F238E27FC236}">
                <a16:creationId xmlns:a16="http://schemas.microsoft.com/office/drawing/2014/main" id="{01C78E4D-9A7B-C6C9-D9B3-83654ED43572}"/>
              </a:ext>
            </a:extLst>
          </p:cNvPr>
          <p:cNvSpPr txBox="1"/>
          <p:nvPr/>
        </p:nvSpPr>
        <p:spPr>
          <a:xfrm>
            <a:off x="648672" y="3766062"/>
            <a:ext cx="10404476" cy="2862322"/>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1F1F1F"/>
                </a:solidFill>
                <a:effectLst/>
                <a:latin typeface="Google Sans"/>
              </a:rPr>
              <a:t>Conceptual Guidance &amp; Theoretical Advice</a:t>
            </a:r>
            <a:r>
              <a:rPr lang="en-US" b="1" dirty="0"/>
              <a:t> </a:t>
            </a:r>
            <a:r>
              <a:rPr lang="en-US" dirty="0"/>
              <a:t>- </a:t>
            </a:r>
            <a:r>
              <a:rPr lang="en-GB" dirty="0"/>
              <a:t>focused on on programming concepts, design principles, optimization strategies, and best practices to enhance code quality, without specific code implementations.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Documentation, Communication, &amp; Translation</a:t>
            </a:r>
            <a:r>
              <a:rPr lang="en-US" b="1" dirty="0"/>
              <a:t> </a:t>
            </a:r>
            <a:r>
              <a:rPr lang="en-US" dirty="0"/>
              <a:t>-  </a:t>
            </a:r>
            <a:r>
              <a:rPr lang="en-GB" dirty="0"/>
              <a:t>Discussions focused enhancing documentation clarity, communication, and localization for better accessibility and understanding, improving overall documentation quality and effectiveness.</a:t>
            </a:r>
            <a:endParaRPr lang="en-GB" b="0" i="0" dirty="0">
              <a:solidFill>
                <a:srgbClr val="1F1F1F"/>
              </a:solidFill>
              <a:effectLst/>
              <a:latin typeface="Google Sans"/>
            </a:endParaRPr>
          </a:p>
          <a:p>
            <a:pPr marL="285750" indent="-285750">
              <a:buFont typeface="Arial" panose="020B0604020202020204" pitchFamily="34" charset="0"/>
              <a:buChar char="•"/>
            </a:pPr>
            <a:r>
              <a:rPr lang="en-GB" b="1" i="0" dirty="0">
                <a:solidFill>
                  <a:srgbClr val="1F1F1F"/>
                </a:solidFill>
                <a:effectLst/>
                <a:latin typeface="Google Sans"/>
              </a:rPr>
              <a:t>Education and Knowledge Sharing</a:t>
            </a:r>
            <a:r>
              <a:rPr lang="en-GB" b="1" dirty="0">
                <a:solidFill>
                  <a:srgbClr val="1F1F1F"/>
                </a:solidFill>
                <a:latin typeface="Google Sans"/>
              </a:rPr>
              <a:t> </a:t>
            </a:r>
            <a:r>
              <a:rPr lang="en-GB" dirty="0">
                <a:solidFill>
                  <a:srgbClr val="1F1F1F"/>
                </a:solidFill>
                <a:latin typeface="Google Sans"/>
              </a:rPr>
              <a:t>- </a:t>
            </a:r>
            <a:r>
              <a:rPr lang="en-GB" dirty="0"/>
              <a:t>Sharing knowledge on programming concepts, language features, and code functionalities to educate and improve understanding of complex topics</a:t>
            </a:r>
            <a:r>
              <a:rPr lang="en-GB" b="0" i="0" dirty="0">
                <a:solidFill>
                  <a:srgbClr val="1F1F1F"/>
                </a:solidFill>
                <a:effectLst/>
                <a:latin typeface="Google Sans"/>
              </a:rPr>
              <a:t>.</a:t>
            </a:r>
          </a:p>
          <a:p>
            <a:pPr marL="285750" indent="-285750">
              <a:buFont typeface="Arial" panose="020B0604020202020204" pitchFamily="34" charset="0"/>
              <a:buChar char="•"/>
            </a:pPr>
            <a:r>
              <a:rPr lang="en-GB" b="1" i="0" dirty="0">
                <a:solidFill>
                  <a:srgbClr val="1F1F1F"/>
                </a:solidFill>
                <a:effectLst/>
                <a:latin typeface="Google Sans"/>
              </a:rPr>
              <a:t>Debugging and Optimization Strategies</a:t>
            </a:r>
            <a:r>
              <a:rPr lang="en-GB" dirty="0">
                <a:solidFill>
                  <a:srgbClr val="1F1F1F"/>
                </a:solidFill>
                <a:latin typeface="Google Sans"/>
              </a:rPr>
              <a:t> - </a:t>
            </a:r>
            <a:r>
              <a:rPr lang="en-GB" dirty="0"/>
              <a:t>Focused on debugging methods, performance optimization, and algorithm refinement, offering strategic insights into problem-solving without specific code examples.</a:t>
            </a:r>
            <a:endParaRPr lang="en-GB" b="0" i="0" dirty="0">
              <a:solidFill>
                <a:srgbClr val="1F1F1F"/>
              </a:solidFill>
              <a:effectLst/>
              <a:latin typeface="Google Sans"/>
            </a:endParaRPr>
          </a:p>
        </p:txBody>
      </p:sp>
      <p:pic>
        <p:nvPicPr>
          <p:cNvPr id="7" name="Picture 6">
            <a:extLst>
              <a:ext uri="{FF2B5EF4-FFF2-40B4-BE49-F238E27FC236}">
                <a16:creationId xmlns:a16="http://schemas.microsoft.com/office/drawing/2014/main" id="{EF152CAB-8224-9F80-E70B-0F07E9005C53}"/>
              </a:ext>
            </a:extLst>
          </p:cNvPr>
          <p:cNvPicPr>
            <a:picLocks noChangeAspect="1"/>
          </p:cNvPicPr>
          <p:nvPr/>
        </p:nvPicPr>
        <p:blipFill>
          <a:blip r:embed="rId2"/>
          <a:stretch>
            <a:fillRect/>
          </a:stretch>
        </p:blipFill>
        <p:spPr>
          <a:xfrm>
            <a:off x="498987" y="960514"/>
            <a:ext cx="7772400" cy="2616560"/>
          </a:xfrm>
          <a:prstGeom prst="rect">
            <a:avLst/>
          </a:prstGeom>
        </p:spPr>
      </p:pic>
    </p:spTree>
    <p:extLst>
      <p:ext uri="{BB962C8B-B14F-4D97-AF65-F5344CB8AC3E}">
        <p14:creationId xmlns:p14="http://schemas.microsoft.com/office/powerpoint/2010/main" val="162471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grpSp>
        <p:nvGrpSpPr>
          <p:cNvPr id="14" name="Group 13">
            <a:extLst>
              <a:ext uri="{FF2B5EF4-FFF2-40B4-BE49-F238E27FC236}">
                <a16:creationId xmlns:a16="http://schemas.microsoft.com/office/drawing/2014/main" id="{FC2F529C-3D31-2C68-23A8-71ED0057E2F0}"/>
              </a:ext>
            </a:extLst>
          </p:cNvPr>
          <p:cNvGrpSpPr/>
          <p:nvPr/>
        </p:nvGrpSpPr>
        <p:grpSpPr>
          <a:xfrm>
            <a:off x="278218" y="3209222"/>
            <a:ext cx="4457700" cy="3523784"/>
            <a:chOff x="278218" y="3209222"/>
            <a:chExt cx="4457700" cy="3523784"/>
          </a:xfrm>
        </p:grpSpPr>
        <p:grpSp>
          <p:nvGrpSpPr>
            <p:cNvPr id="11" name="Group 10">
              <a:extLst>
                <a:ext uri="{FF2B5EF4-FFF2-40B4-BE49-F238E27FC236}">
                  <a16:creationId xmlns:a16="http://schemas.microsoft.com/office/drawing/2014/main" id="{A5F7A14B-0257-B638-6053-3DC7568252A0}"/>
                </a:ext>
              </a:extLst>
            </p:cNvPr>
            <p:cNvGrpSpPr/>
            <p:nvPr/>
          </p:nvGrpSpPr>
          <p:grpSpPr>
            <a:xfrm>
              <a:off x="278218" y="3209222"/>
              <a:ext cx="4457700" cy="2857267"/>
              <a:chOff x="118730" y="3209222"/>
              <a:chExt cx="4457700" cy="2857267"/>
            </a:xfrm>
          </p:grpSpPr>
          <p:grpSp>
            <p:nvGrpSpPr>
              <p:cNvPr id="7" name="Group 6">
                <a:extLst>
                  <a:ext uri="{FF2B5EF4-FFF2-40B4-BE49-F238E27FC236}">
                    <a16:creationId xmlns:a16="http://schemas.microsoft.com/office/drawing/2014/main" id="{4029F907-6C49-ABCD-ABFF-96D3BCE0E1B9}"/>
                  </a:ext>
                </a:extLst>
              </p:cNvPr>
              <p:cNvGrpSpPr/>
              <p:nvPr/>
            </p:nvGrpSpPr>
            <p:grpSpPr>
              <a:xfrm>
                <a:off x="1262331" y="3209222"/>
                <a:ext cx="2997200" cy="1023471"/>
                <a:chOff x="1232310" y="3575050"/>
                <a:chExt cx="2997200" cy="1023471"/>
              </a:xfrm>
            </p:grpSpPr>
            <p:pic>
              <p:nvPicPr>
                <p:cNvPr id="3" name="Picture 2" descr="A screenshot of a computer code&#10;&#10;Description automatically generated">
                  <a:extLst>
                    <a:ext uri="{FF2B5EF4-FFF2-40B4-BE49-F238E27FC236}">
                      <a16:creationId xmlns:a16="http://schemas.microsoft.com/office/drawing/2014/main" id="{76ED9592-F048-095F-7374-C67988CD35D1}"/>
                    </a:ext>
                  </a:extLst>
                </p:cNvPr>
                <p:cNvPicPr>
                  <a:picLocks noChangeAspect="1"/>
                </p:cNvPicPr>
                <p:nvPr/>
              </p:nvPicPr>
              <p:blipFill>
                <a:blip r:embed="rId2"/>
                <a:srcRect t="74828"/>
                <a:stretch/>
              </p:blipFill>
              <p:spPr>
                <a:xfrm>
                  <a:off x="1232310" y="4134971"/>
                  <a:ext cx="2997200" cy="463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0C118608-9D87-8F30-EC8E-EBC5F5106A7F}"/>
                    </a:ext>
                  </a:extLst>
                </p:cNvPr>
                <p:cNvPicPr>
                  <a:picLocks noChangeAspect="1"/>
                </p:cNvPicPr>
                <p:nvPr/>
              </p:nvPicPr>
              <p:blipFill>
                <a:blip r:embed="rId2"/>
                <a:srcRect t="1" b="69593"/>
                <a:stretch/>
              </p:blipFill>
              <p:spPr>
                <a:xfrm>
                  <a:off x="1232310" y="3575050"/>
                  <a:ext cx="2997200" cy="559921"/>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F58389E2-E004-B445-4FA7-62CD51B40CEA}"/>
                  </a:ext>
                </a:extLst>
              </p:cNvPr>
              <p:cNvPicPr>
                <a:picLocks noChangeAspect="1"/>
              </p:cNvPicPr>
              <p:nvPr/>
            </p:nvPicPr>
            <p:blipFill>
              <a:blip r:embed="rId3"/>
              <a:stretch>
                <a:fillRect/>
              </a:stretch>
            </p:blipFill>
            <p:spPr>
              <a:xfrm>
                <a:off x="118730" y="4390089"/>
                <a:ext cx="4457700" cy="1676400"/>
              </a:xfrm>
              <a:prstGeom prst="rect">
                <a:avLst/>
              </a:prstGeom>
            </p:spPr>
          </p:pic>
          <p:pic>
            <p:nvPicPr>
              <p:cNvPr id="10" name="Picture 2" descr="developer Icon - Free PNG &amp; SVG 963312 - Noun Project">
                <a:extLst>
                  <a:ext uri="{FF2B5EF4-FFF2-40B4-BE49-F238E27FC236}">
                    <a16:creationId xmlns:a16="http://schemas.microsoft.com/office/drawing/2014/main" id="{866D5B79-B1B8-C261-6E92-AE85ECFE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30" y="3256413"/>
                <a:ext cx="224729" cy="22472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screenshot of a white background&#10;&#10;Description automatically generated">
              <a:extLst>
                <a:ext uri="{FF2B5EF4-FFF2-40B4-BE49-F238E27FC236}">
                  <a16:creationId xmlns:a16="http://schemas.microsoft.com/office/drawing/2014/main" id="{53224840-D40A-4883-8791-9ED4525FB38D}"/>
                </a:ext>
              </a:extLst>
            </p:cNvPr>
            <p:cNvPicPr>
              <a:picLocks noChangeAspect="1"/>
            </p:cNvPicPr>
            <p:nvPr/>
          </p:nvPicPr>
          <p:blipFill>
            <a:blip r:embed="rId5"/>
            <a:stretch>
              <a:fillRect/>
            </a:stretch>
          </p:blipFill>
          <p:spPr>
            <a:xfrm>
              <a:off x="540488" y="6085306"/>
              <a:ext cx="4191000" cy="647700"/>
            </a:xfrm>
            <a:prstGeom prst="rect">
              <a:avLst/>
            </a:prstGeom>
          </p:spPr>
        </p:pic>
      </p:gr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6"/>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grpSp>
        <p:nvGrpSpPr>
          <p:cNvPr id="34" name="Group 33">
            <a:extLst>
              <a:ext uri="{FF2B5EF4-FFF2-40B4-BE49-F238E27FC236}">
                <a16:creationId xmlns:a16="http://schemas.microsoft.com/office/drawing/2014/main" id="{F190C2C4-9632-08B5-2550-5A9FE6ED6C18}"/>
              </a:ext>
            </a:extLst>
          </p:cNvPr>
          <p:cNvGrpSpPr/>
          <p:nvPr/>
        </p:nvGrpSpPr>
        <p:grpSpPr>
          <a:xfrm>
            <a:off x="5938684" y="3481142"/>
            <a:ext cx="5301730" cy="668832"/>
            <a:chOff x="5938684" y="3481142"/>
            <a:chExt cx="5301730" cy="668832"/>
          </a:xfrm>
        </p:grpSpPr>
        <p:pic>
          <p:nvPicPr>
            <p:cNvPr id="18" name="Picture 17">
              <a:extLst>
                <a:ext uri="{FF2B5EF4-FFF2-40B4-BE49-F238E27FC236}">
                  <a16:creationId xmlns:a16="http://schemas.microsoft.com/office/drawing/2014/main" id="{BA904A4E-AEA1-C079-B862-C63CDE83F2FA}"/>
                </a:ext>
              </a:extLst>
            </p:cNvPr>
            <p:cNvPicPr>
              <a:picLocks noChangeAspect="1"/>
            </p:cNvPicPr>
            <p:nvPr/>
          </p:nvPicPr>
          <p:blipFill>
            <a:blip r:embed="rId7"/>
            <a:stretch>
              <a:fillRect/>
            </a:stretch>
          </p:blipFill>
          <p:spPr>
            <a:xfrm>
              <a:off x="5938684" y="3766901"/>
              <a:ext cx="5301730" cy="383073"/>
            </a:xfrm>
            <a:prstGeom prst="rect">
              <a:avLst/>
            </a:prstGeom>
          </p:spPr>
        </p:pic>
        <p:sp>
          <p:nvSpPr>
            <p:cNvPr id="25" name="TextBox 24">
              <a:extLst>
                <a:ext uri="{FF2B5EF4-FFF2-40B4-BE49-F238E27FC236}">
                  <a16:creationId xmlns:a16="http://schemas.microsoft.com/office/drawing/2014/main" id="{0D99F8B2-E3B9-C453-36BB-524B3D432D47}"/>
                </a:ext>
              </a:extLst>
            </p:cNvPr>
            <p:cNvSpPr txBox="1"/>
            <p:nvPr/>
          </p:nvSpPr>
          <p:spPr>
            <a:xfrm>
              <a:off x="6428609" y="3481142"/>
              <a:ext cx="3315159" cy="307777"/>
            </a:xfrm>
            <a:prstGeom prst="rect">
              <a:avLst/>
            </a:prstGeom>
            <a:noFill/>
          </p:spPr>
          <p:txBody>
            <a:bodyPr wrap="square">
              <a:spAutoFit/>
            </a:bodyPr>
            <a:lstStyle/>
            <a:p>
              <a:r>
                <a:rPr lang="en-GB" sz="1400" dirty="0"/>
                <a:t>Refined Code (After ChatGPT’s Suggestion)</a:t>
              </a:r>
              <a:endParaRPr lang="en-US" sz="1400" dirty="0"/>
            </a:p>
          </p:txBody>
        </p:sp>
      </p:grpSp>
      <p:grpSp>
        <p:nvGrpSpPr>
          <p:cNvPr id="38" name="Group 37">
            <a:extLst>
              <a:ext uri="{FF2B5EF4-FFF2-40B4-BE49-F238E27FC236}">
                <a16:creationId xmlns:a16="http://schemas.microsoft.com/office/drawing/2014/main" id="{47DC9DBD-81B9-254F-6A8E-6C1E979BCFC7}"/>
              </a:ext>
            </a:extLst>
          </p:cNvPr>
          <p:cNvGrpSpPr/>
          <p:nvPr/>
        </p:nvGrpSpPr>
        <p:grpSpPr>
          <a:xfrm>
            <a:off x="5638800" y="608284"/>
            <a:ext cx="5601614" cy="1292716"/>
            <a:chOff x="5638800" y="608284"/>
            <a:chExt cx="5601614" cy="1292716"/>
          </a:xfrm>
        </p:grpSpPr>
        <p:grpSp>
          <p:nvGrpSpPr>
            <p:cNvPr id="37" name="Group 36">
              <a:extLst>
                <a:ext uri="{FF2B5EF4-FFF2-40B4-BE49-F238E27FC236}">
                  <a16:creationId xmlns:a16="http://schemas.microsoft.com/office/drawing/2014/main" id="{4B183EA4-59C6-D3D7-F550-FD94CEE4BF3F}"/>
                </a:ext>
              </a:extLst>
            </p:cNvPr>
            <p:cNvGrpSpPr/>
            <p:nvPr/>
          </p:nvGrpSpPr>
          <p:grpSpPr>
            <a:xfrm>
              <a:off x="5638800" y="608284"/>
              <a:ext cx="5601614" cy="1292716"/>
              <a:chOff x="5638800" y="608284"/>
              <a:chExt cx="5601614" cy="1292716"/>
            </a:xfrm>
          </p:grpSpPr>
          <p:grpSp>
            <p:nvGrpSpPr>
              <p:cNvPr id="31" name="Group 30">
                <a:extLst>
                  <a:ext uri="{FF2B5EF4-FFF2-40B4-BE49-F238E27FC236}">
                    <a16:creationId xmlns:a16="http://schemas.microsoft.com/office/drawing/2014/main" id="{3A78C112-BC91-02E2-F54F-CC0A0C9B2532}"/>
                  </a:ext>
                </a:extLst>
              </p:cNvPr>
              <p:cNvGrpSpPr/>
              <p:nvPr/>
            </p:nvGrpSpPr>
            <p:grpSpPr>
              <a:xfrm>
                <a:off x="5638800" y="608284"/>
                <a:ext cx="5423924" cy="605205"/>
                <a:chOff x="5638800" y="608284"/>
                <a:chExt cx="5423924" cy="605205"/>
              </a:xfrm>
            </p:grpSpPr>
            <p:pic>
              <p:nvPicPr>
                <p:cNvPr id="28" name="Picture 27">
                  <a:extLst>
                    <a:ext uri="{FF2B5EF4-FFF2-40B4-BE49-F238E27FC236}">
                      <a16:creationId xmlns:a16="http://schemas.microsoft.com/office/drawing/2014/main" id="{406765E4-4A86-B289-5EEE-BDDBBBC6C56E}"/>
                    </a:ext>
                  </a:extLst>
                </p:cNvPr>
                <p:cNvPicPr>
                  <a:picLocks noChangeAspect="1"/>
                </p:cNvPicPr>
                <p:nvPr/>
              </p:nvPicPr>
              <p:blipFill>
                <a:blip r:embed="rId8"/>
                <a:stretch>
                  <a:fillRect/>
                </a:stretch>
              </p:blipFill>
              <p:spPr>
                <a:xfrm>
                  <a:off x="5638800" y="782856"/>
                  <a:ext cx="5423924" cy="430633"/>
                </a:xfrm>
                <a:prstGeom prst="rect">
                  <a:avLst/>
                </a:prstGeom>
              </p:spPr>
            </p:pic>
            <p:sp>
              <p:nvSpPr>
                <p:cNvPr id="29" name="TextBox 28">
                  <a:extLst>
                    <a:ext uri="{FF2B5EF4-FFF2-40B4-BE49-F238E27FC236}">
                      <a16:creationId xmlns:a16="http://schemas.microsoft.com/office/drawing/2014/main" id="{1C90A817-C824-2A9D-E121-0DAF5E2AE21F}"/>
                    </a:ext>
                  </a:extLst>
                </p:cNvPr>
                <p:cNvSpPr txBox="1"/>
                <p:nvPr/>
              </p:nvSpPr>
              <p:spPr>
                <a:xfrm>
                  <a:off x="5703214" y="608284"/>
                  <a:ext cx="821989" cy="246221"/>
                </a:xfrm>
                <a:prstGeom prst="rect">
                  <a:avLst/>
                </a:prstGeom>
                <a:noFill/>
                <a:ln>
                  <a:solidFill>
                    <a:srgbClr val="C00000"/>
                  </a:solidFill>
                </a:ln>
              </p:spPr>
              <p:txBody>
                <a:bodyPr wrap="square" rtlCol="0">
                  <a:spAutoFit/>
                </a:bodyPr>
                <a:lstStyle/>
                <a:p>
                  <a:r>
                    <a:rPr lang="en-US" sz="1000" dirty="0"/>
                    <a:t>PR Author</a:t>
                  </a:r>
                </a:p>
              </p:txBody>
            </p:sp>
          </p:grpSp>
          <p:pic>
            <p:nvPicPr>
              <p:cNvPr id="16" name="Picture 15" descr="A screenshot of a computer&#10;&#10;Description automatically generated">
                <a:extLst>
                  <a:ext uri="{FF2B5EF4-FFF2-40B4-BE49-F238E27FC236}">
                    <a16:creationId xmlns:a16="http://schemas.microsoft.com/office/drawing/2014/main" id="{7205C582-37FC-991A-446E-44BAAA48B9B2}"/>
                  </a:ext>
                </a:extLst>
              </p:cNvPr>
              <p:cNvPicPr>
                <a:picLocks noChangeAspect="1"/>
              </p:cNvPicPr>
              <p:nvPr/>
            </p:nvPicPr>
            <p:blipFill>
              <a:blip r:embed="rId9"/>
              <a:srcRect b="73414"/>
              <a:stretch/>
            </p:blipFill>
            <p:spPr>
              <a:xfrm>
                <a:off x="5703214" y="1303374"/>
                <a:ext cx="5537200" cy="597626"/>
              </a:xfrm>
              <a:prstGeom prst="rect">
                <a:avLst/>
              </a:prstGeom>
            </p:spPr>
          </p:pic>
        </p:grpSp>
        <p:sp>
          <p:nvSpPr>
            <p:cNvPr id="30" name="TextBox 29">
              <a:extLst>
                <a:ext uri="{FF2B5EF4-FFF2-40B4-BE49-F238E27FC236}">
                  <a16:creationId xmlns:a16="http://schemas.microsoft.com/office/drawing/2014/main" id="{47875651-0A40-33A0-7B7B-A2C2039EAEB0}"/>
                </a:ext>
              </a:extLst>
            </p:cNvPr>
            <p:cNvSpPr txBox="1"/>
            <p:nvPr/>
          </p:nvSpPr>
          <p:spPr>
            <a:xfrm>
              <a:off x="7222948" y="1057061"/>
              <a:ext cx="2904278" cy="276999"/>
            </a:xfrm>
            <a:prstGeom prst="rect">
              <a:avLst/>
            </a:prstGeom>
            <a:noFill/>
          </p:spPr>
          <p:txBody>
            <a:bodyPr wrap="square">
              <a:spAutoFit/>
            </a:bodyPr>
            <a:lstStyle/>
            <a:p>
              <a:r>
                <a:rPr lang="en-GB" sz="1200" dirty="0"/>
                <a:t>Initial Code (Before ChatGPT's Suggestion)</a:t>
              </a:r>
              <a:endParaRPr lang="en-US" sz="1200" dirty="0"/>
            </a:p>
          </p:txBody>
        </p:sp>
      </p:grpSp>
      <p:grpSp>
        <p:nvGrpSpPr>
          <p:cNvPr id="33" name="Group 32">
            <a:extLst>
              <a:ext uri="{FF2B5EF4-FFF2-40B4-BE49-F238E27FC236}">
                <a16:creationId xmlns:a16="http://schemas.microsoft.com/office/drawing/2014/main" id="{1B41E924-81FC-DA81-B6F0-D31C381D841D}"/>
              </a:ext>
            </a:extLst>
          </p:cNvPr>
          <p:cNvGrpSpPr/>
          <p:nvPr/>
        </p:nvGrpSpPr>
        <p:grpSpPr>
          <a:xfrm>
            <a:off x="599578" y="3752342"/>
            <a:ext cx="3589650" cy="2766445"/>
            <a:chOff x="599578" y="3752342"/>
            <a:chExt cx="3589650" cy="2766445"/>
          </a:xfrm>
        </p:grpSpPr>
        <p:sp>
          <p:nvSpPr>
            <p:cNvPr id="22" name="Rounded Rectangle 21">
              <a:extLst>
                <a:ext uri="{FF2B5EF4-FFF2-40B4-BE49-F238E27FC236}">
                  <a16:creationId xmlns:a16="http://schemas.microsoft.com/office/drawing/2014/main" id="{6282DA63-18B6-386E-AC3E-C7E57FCE4B86}"/>
                </a:ext>
              </a:extLst>
            </p:cNvPr>
            <p:cNvSpPr/>
            <p:nvPr/>
          </p:nvSpPr>
          <p:spPr>
            <a:xfrm>
              <a:off x="1432451" y="3752342"/>
              <a:ext cx="2320841" cy="184029"/>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7BE6AAF5-4624-96A5-2690-75130A9E1EA7}"/>
                </a:ext>
              </a:extLst>
            </p:cNvPr>
            <p:cNvSpPr/>
            <p:nvPr/>
          </p:nvSpPr>
          <p:spPr>
            <a:xfrm>
              <a:off x="599578" y="4450154"/>
              <a:ext cx="3589650" cy="217538"/>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19B61CC-659B-5154-2789-466D5E0A6BA3}"/>
                </a:ext>
              </a:extLst>
            </p:cNvPr>
            <p:cNvSpPr/>
            <p:nvPr/>
          </p:nvSpPr>
          <p:spPr>
            <a:xfrm>
              <a:off x="737416" y="6381134"/>
              <a:ext cx="1288029" cy="13765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grpSp>
      <p:pic>
        <p:nvPicPr>
          <p:cNvPr id="36" name="Picture 35" descr="A screenshot of a computer&#10;&#10;Description automatically generated">
            <a:extLst>
              <a:ext uri="{FF2B5EF4-FFF2-40B4-BE49-F238E27FC236}">
                <a16:creationId xmlns:a16="http://schemas.microsoft.com/office/drawing/2014/main" id="{104101A5-EE6C-A795-00B5-83D23B51FE65}"/>
              </a:ext>
            </a:extLst>
          </p:cNvPr>
          <p:cNvPicPr>
            <a:picLocks noChangeAspect="1"/>
          </p:cNvPicPr>
          <p:nvPr/>
        </p:nvPicPr>
        <p:blipFill>
          <a:blip r:embed="rId9"/>
          <a:srcRect t="24804"/>
          <a:stretch/>
        </p:blipFill>
        <p:spPr>
          <a:xfrm>
            <a:off x="5447575" y="1830277"/>
            <a:ext cx="5537200" cy="1690337"/>
          </a:xfrm>
          <a:prstGeom prst="rect">
            <a:avLst/>
          </a:prstGeom>
        </p:spPr>
      </p:pic>
      <p:sp>
        <p:nvSpPr>
          <p:cNvPr id="39" name="TextBox 38">
            <a:extLst>
              <a:ext uri="{FF2B5EF4-FFF2-40B4-BE49-F238E27FC236}">
                <a16:creationId xmlns:a16="http://schemas.microsoft.com/office/drawing/2014/main" id="{CD5D02A7-FBA9-13B2-7091-946D22547264}"/>
              </a:ext>
            </a:extLst>
          </p:cNvPr>
          <p:cNvSpPr txBox="1"/>
          <p:nvPr/>
        </p:nvSpPr>
        <p:spPr>
          <a:xfrm>
            <a:off x="5624577" y="4692833"/>
            <a:ext cx="5929944" cy="954107"/>
          </a:xfrm>
          <a:prstGeom prst="rect">
            <a:avLst/>
          </a:prstGeom>
          <a:noFill/>
          <a:ln w="28575">
            <a:solidFill>
              <a:srgbClr val="0000EA"/>
            </a:solidFill>
          </a:ln>
        </p:spPr>
        <p:txBody>
          <a:bodyPr wrap="square" rtlCol="0">
            <a:spAutoFit/>
          </a:bodyPr>
          <a:lstStyle/>
          <a:p>
            <a:r>
              <a:rPr lang="en-GB" sz="1400" dirty="0"/>
              <a:t>The conversation provided conceptual guidance on improving code clarity by suggesting better variable names. ChatGPT recommended renaming </a:t>
            </a:r>
            <a:r>
              <a:rPr lang="en-GB" sz="1400" dirty="0" err="1">
                <a:latin typeface="Courier New" panose="02070309020205020404" pitchFamily="49" charset="0"/>
                <a:cs typeface="Courier New" panose="02070309020205020404" pitchFamily="49" charset="0"/>
              </a:rPr>
              <a:t>pricingFrequencyClicked</a:t>
            </a:r>
            <a:r>
              <a:rPr lang="en-GB" sz="1400" dirty="0"/>
              <a:t> to </a:t>
            </a:r>
            <a:r>
              <a:rPr lang="en-GB" sz="1400" dirty="0" err="1">
                <a:latin typeface="Courier New" panose="02070309020205020404" pitchFamily="49" charset="0"/>
                <a:cs typeface="Courier New" panose="02070309020205020404" pitchFamily="49" charset="0"/>
              </a:rPr>
              <a:t>selectedPricingFrequency</a:t>
            </a:r>
            <a:r>
              <a:rPr lang="en-GB" sz="1400" dirty="0"/>
              <a:t> to enhance readability and reflect the variable's purpose more accurately.</a:t>
            </a:r>
          </a:p>
        </p:txBody>
      </p:sp>
    </p:spTree>
    <p:extLst>
      <p:ext uri="{BB962C8B-B14F-4D97-AF65-F5344CB8AC3E}">
        <p14:creationId xmlns:p14="http://schemas.microsoft.com/office/powerpoint/2010/main" val="162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600438"/>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Conceptual Guidance &amp; Theoretical Advice</a:t>
            </a:r>
            <a:r>
              <a:rPr lang="en-US" sz="1400" b="1" dirty="0"/>
              <a:t> </a:t>
            </a:r>
            <a:r>
              <a:rPr lang="en-US" sz="1400" dirty="0"/>
              <a:t>- </a:t>
            </a:r>
            <a:r>
              <a:rPr lang="en-GB" sz="1400" dirty="0"/>
              <a:t>focus on programming concepts, design principles, optimization strategies, and best practices like clear naming to improve code readability and maintainability. These discussions emphasize theoretical advice without specific code implementations.</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638800" y="6276300"/>
            <a:ext cx="4671828" cy="430887"/>
          </a:xfrm>
          <a:prstGeom prst="rect">
            <a:avLst/>
          </a:prstGeom>
          <a:noFill/>
        </p:spPr>
        <p:txBody>
          <a:bodyPr wrap="square">
            <a:spAutoFit/>
          </a:bodyPr>
          <a:lstStyle/>
          <a:p>
            <a:r>
              <a:rPr lang="en-US" sz="1100" dirty="0">
                <a:hlinkClick r:id="rId2"/>
              </a:rPr>
              <a:t>https://github.com/codecrafters-io/frontend/pull/1061</a:t>
            </a:r>
            <a:endParaRPr lang="en-US" sz="1100" dirty="0"/>
          </a:p>
          <a:p>
            <a:r>
              <a:rPr lang="en-US" sz="1100" dirty="0"/>
              <a:t>https://</a:t>
            </a:r>
            <a:r>
              <a:rPr lang="en-US" sz="1100" dirty="0" err="1"/>
              <a:t>chatgpt.com</a:t>
            </a:r>
            <a:r>
              <a:rPr lang="en-US" sz="1100" dirty="0"/>
              <a:t>/share/d668d64c-182e-4e9d-8e17-6517d91fc65e</a:t>
            </a:r>
          </a:p>
        </p:txBody>
      </p:sp>
      <p:sp>
        <p:nvSpPr>
          <p:cNvPr id="21" name="TextBox 20">
            <a:extLst>
              <a:ext uri="{FF2B5EF4-FFF2-40B4-BE49-F238E27FC236}">
                <a16:creationId xmlns:a16="http://schemas.microsoft.com/office/drawing/2014/main" id="{DF4D198B-1327-9717-0F18-CF81B90B469E}"/>
              </a:ext>
            </a:extLst>
          </p:cNvPr>
          <p:cNvSpPr txBox="1"/>
          <p:nvPr/>
        </p:nvSpPr>
        <p:spPr>
          <a:xfrm>
            <a:off x="1816489" y="3306564"/>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improve coding standards, especially in naming conventions, which greatly enhance code readability and maintainability.</a:t>
            </a:r>
          </a:p>
          <a:p>
            <a:pPr marL="285750" indent="-285750">
              <a:buFont typeface="Arial" panose="020B0604020202020204" pitchFamily="34" charset="0"/>
              <a:buChar char="•"/>
            </a:pPr>
            <a:r>
              <a:rPr lang="en-GB" sz="1600" dirty="0"/>
              <a:t>Development teams should encourage learning and self-review practices, using AI to provide immediate feedback and suggestions for improving code quality and following best practices.</a:t>
            </a:r>
            <a:endParaRPr lang="en-US" sz="1600" dirty="0"/>
          </a:p>
        </p:txBody>
      </p:sp>
    </p:spTree>
    <p:extLst>
      <p:ext uri="{BB962C8B-B14F-4D97-AF65-F5344CB8AC3E}">
        <p14:creationId xmlns:p14="http://schemas.microsoft.com/office/powerpoint/2010/main" val="4798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a:bodyPr>
          <a:lstStyle/>
          <a:p>
            <a:r>
              <a:rPr lang="en-GB" sz="3200" b="0" i="0" dirty="0">
                <a:solidFill>
                  <a:srgbClr val="111111"/>
                </a:solidFill>
                <a:effectLst/>
                <a:latin typeface="Titillium Web" pitchFamily="2" charset="77"/>
              </a:rPr>
              <a:t>None Existing Patch (NE) – Concrete examples</a:t>
            </a:r>
            <a:endParaRPr lang="en-US" sz="3200"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4646428" y="599921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grpSp>
        <p:nvGrpSpPr>
          <p:cNvPr id="35" name="Group 34">
            <a:extLst>
              <a:ext uri="{FF2B5EF4-FFF2-40B4-BE49-F238E27FC236}">
                <a16:creationId xmlns:a16="http://schemas.microsoft.com/office/drawing/2014/main" id="{25969DD5-03F7-4DF1-3667-A8ECB359BB2F}"/>
              </a:ext>
            </a:extLst>
          </p:cNvPr>
          <p:cNvGrpSpPr/>
          <p:nvPr/>
        </p:nvGrpSpPr>
        <p:grpSpPr>
          <a:xfrm>
            <a:off x="353346" y="2930318"/>
            <a:ext cx="3755050" cy="3653060"/>
            <a:chOff x="353346" y="2930318"/>
            <a:chExt cx="3755050" cy="3653060"/>
          </a:xfrm>
        </p:grpSpPr>
        <p:pic>
          <p:nvPicPr>
            <p:cNvPr id="15" name="Picture 14" descr="A screenshot of a chat&#10;&#10;Description automatically generated">
              <a:extLst>
                <a:ext uri="{FF2B5EF4-FFF2-40B4-BE49-F238E27FC236}">
                  <a16:creationId xmlns:a16="http://schemas.microsoft.com/office/drawing/2014/main" id="{78A3B2DE-08B2-23A6-DD2D-376AF08B6DD7}"/>
                </a:ext>
              </a:extLst>
            </p:cNvPr>
            <p:cNvPicPr>
              <a:picLocks noChangeAspect="1"/>
            </p:cNvPicPr>
            <p:nvPr/>
          </p:nvPicPr>
          <p:blipFill>
            <a:blip r:embed="rId2"/>
            <a:stretch>
              <a:fillRect/>
            </a:stretch>
          </p:blipFill>
          <p:spPr>
            <a:xfrm>
              <a:off x="381000" y="2930318"/>
              <a:ext cx="3727396" cy="3653060"/>
            </a:xfrm>
            <a:prstGeom prst="rect">
              <a:avLst/>
            </a:prstGeom>
          </p:spPr>
        </p:pic>
        <p:pic>
          <p:nvPicPr>
            <p:cNvPr id="17" name="Picture 2" descr="developer Icon - Free PNG &amp; SVG 963312 - Noun Project">
              <a:extLst>
                <a:ext uri="{FF2B5EF4-FFF2-40B4-BE49-F238E27FC236}">
                  <a16:creationId xmlns:a16="http://schemas.microsoft.com/office/drawing/2014/main" id="{3F02B963-B446-FA97-C48E-80212A1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95" y="2988464"/>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veloper Icon - Free PNG &amp; SVG 963312 - Noun Project">
              <a:extLst>
                <a:ext uri="{FF2B5EF4-FFF2-40B4-BE49-F238E27FC236}">
                  <a16:creationId xmlns:a16="http://schemas.microsoft.com/office/drawing/2014/main" id="{ACFB8496-01F4-C2BD-C23A-BA424E686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46" y="3927467"/>
              <a:ext cx="220439" cy="222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eveloper Icon - Free PNG &amp; SVG 963312 - Noun Project">
              <a:extLst>
                <a:ext uri="{FF2B5EF4-FFF2-40B4-BE49-F238E27FC236}">
                  <a16:creationId xmlns:a16="http://schemas.microsoft.com/office/drawing/2014/main" id="{2232E8E3-4E00-21B8-5A5E-AF37D440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83" y="5316687"/>
              <a:ext cx="220439" cy="22257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E3909DCE-D1B8-5027-298B-6A7A70468232}"/>
              </a:ext>
            </a:extLst>
          </p:cNvPr>
          <p:cNvSpPr txBox="1"/>
          <p:nvPr/>
        </p:nvSpPr>
        <p:spPr>
          <a:xfrm>
            <a:off x="4646428" y="4497482"/>
            <a:ext cx="6096000" cy="1200329"/>
          </a:xfrm>
          <a:prstGeom prst="rect">
            <a:avLst/>
          </a:prstGeom>
          <a:noFill/>
          <a:ln w="28575">
            <a:solidFill>
              <a:srgbClr val="0000EA"/>
            </a:solidFill>
          </a:ln>
        </p:spPr>
        <p:txBody>
          <a:bodyPr wrap="square">
            <a:spAutoFit/>
          </a:bodyPr>
          <a:lstStyle/>
          <a:p>
            <a:r>
              <a:rPr lang="en-GB" dirty="0"/>
              <a:t>The conversation shares knowledge on using the x86_64 version of Homebrew on Mac M1 systems by specifying paths and architecture flags, improving understanding of managing multi-architecture installations.</a:t>
            </a:r>
          </a:p>
        </p:txBody>
      </p:sp>
      <p:grpSp>
        <p:nvGrpSpPr>
          <p:cNvPr id="33" name="Group 32">
            <a:extLst>
              <a:ext uri="{FF2B5EF4-FFF2-40B4-BE49-F238E27FC236}">
                <a16:creationId xmlns:a16="http://schemas.microsoft.com/office/drawing/2014/main" id="{677D0A01-75DF-9F91-EB34-76CE0FE6B15B}"/>
              </a:ext>
            </a:extLst>
          </p:cNvPr>
          <p:cNvGrpSpPr/>
          <p:nvPr/>
        </p:nvGrpSpPr>
        <p:grpSpPr>
          <a:xfrm>
            <a:off x="5181600" y="611509"/>
            <a:ext cx="5913787" cy="766261"/>
            <a:chOff x="5181600" y="611509"/>
            <a:chExt cx="5913787" cy="766261"/>
          </a:xfrm>
        </p:grpSpPr>
        <p:pic>
          <p:nvPicPr>
            <p:cNvPr id="31" name="Picture 30">
              <a:extLst>
                <a:ext uri="{FF2B5EF4-FFF2-40B4-BE49-F238E27FC236}">
                  <a16:creationId xmlns:a16="http://schemas.microsoft.com/office/drawing/2014/main" id="{B7A223FD-3048-9A27-C140-5A7492F50578}"/>
                </a:ext>
              </a:extLst>
            </p:cNvPr>
            <p:cNvPicPr>
              <a:picLocks noChangeAspect="1"/>
            </p:cNvPicPr>
            <p:nvPr/>
          </p:nvPicPr>
          <p:blipFill>
            <a:blip r:embed="rId4"/>
            <a:stretch>
              <a:fillRect/>
            </a:stretch>
          </p:blipFill>
          <p:spPr>
            <a:xfrm>
              <a:off x="5181600" y="801071"/>
              <a:ext cx="5913787" cy="576699"/>
            </a:xfrm>
            <a:prstGeom prst="rect">
              <a:avLst/>
            </a:prstGeom>
          </p:spPr>
        </p:pic>
        <p:sp>
          <p:nvSpPr>
            <p:cNvPr id="32" name="TextBox 31">
              <a:extLst>
                <a:ext uri="{FF2B5EF4-FFF2-40B4-BE49-F238E27FC236}">
                  <a16:creationId xmlns:a16="http://schemas.microsoft.com/office/drawing/2014/main" id="{1F4586A9-74BE-B8FB-9AAB-63FB8384027D}"/>
                </a:ext>
              </a:extLst>
            </p:cNvPr>
            <p:cNvSpPr txBox="1"/>
            <p:nvPr/>
          </p:nvSpPr>
          <p:spPr>
            <a:xfrm>
              <a:off x="5243851" y="611509"/>
              <a:ext cx="821989" cy="246221"/>
            </a:xfrm>
            <a:prstGeom prst="rect">
              <a:avLst/>
            </a:prstGeom>
            <a:noFill/>
            <a:ln>
              <a:solidFill>
                <a:srgbClr val="C00000"/>
              </a:solidFill>
            </a:ln>
          </p:spPr>
          <p:txBody>
            <a:bodyPr wrap="square" rtlCol="0">
              <a:spAutoFit/>
            </a:bodyPr>
            <a:lstStyle/>
            <a:p>
              <a:r>
                <a:rPr lang="en-US" sz="1000" dirty="0"/>
                <a:t>PR Author</a:t>
              </a:r>
            </a:p>
          </p:txBody>
        </p:sp>
      </p:grpSp>
      <p:grpSp>
        <p:nvGrpSpPr>
          <p:cNvPr id="37" name="Group 36">
            <a:extLst>
              <a:ext uri="{FF2B5EF4-FFF2-40B4-BE49-F238E27FC236}">
                <a16:creationId xmlns:a16="http://schemas.microsoft.com/office/drawing/2014/main" id="{72E96BAF-E5C9-4D4E-C55A-3CCE8EAFC91E}"/>
              </a:ext>
            </a:extLst>
          </p:cNvPr>
          <p:cNvGrpSpPr/>
          <p:nvPr/>
        </p:nvGrpSpPr>
        <p:grpSpPr>
          <a:xfrm>
            <a:off x="5243851" y="1401180"/>
            <a:ext cx="4468764" cy="2172821"/>
            <a:chOff x="5243851" y="1401180"/>
            <a:chExt cx="4468764" cy="2172821"/>
          </a:xfrm>
        </p:grpSpPr>
        <p:pic>
          <p:nvPicPr>
            <p:cNvPr id="8" name="Picture 7" descr="A screenshot of a chat&#10;&#10;Description automatically generated">
              <a:extLst>
                <a:ext uri="{FF2B5EF4-FFF2-40B4-BE49-F238E27FC236}">
                  <a16:creationId xmlns:a16="http://schemas.microsoft.com/office/drawing/2014/main" id="{EAF19BDD-CB05-6D25-3F41-ACDDCB437D9B}"/>
                </a:ext>
              </a:extLst>
            </p:cNvPr>
            <p:cNvPicPr>
              <a:picLocks noChangeAspect="1"/>
            </p:cNvPicPr>
            <p:nvPr/>
          </p:nvPicPr>
          <p:blipFill>
            <a:blip r:embed="rId5"/>
            <a:srcRect b="53392"/>
            <a:stretch/>
          </p:blipFill>
          <p:spPr>
            <a:xfrm>
              <a:off x="5243851" y="1401180"/>
              <a:ext cx="4468764" cy="1426072"/>
            </a:xfrm>
            <a:prstGeom prst="rect">
              <a:avLst/>
            </a:prstGeom>
          </p:spPr>
        </p:pic>
        <p:pic>
          <p:nvPicPr>
            <p:cNvPr id="34" name="Picture 33" descr="A screenshot of a chat&#10;&#10;Description automatically generated">
              <a:extLst>
                <a:ext uri="{FF2B5EF4-FFF2-40B4-BE49-F238E27FC236}">
                  <a16:creationId xmlns:a16="http://schemas.microsoft.com/office/drawing/2014/main" id="{5875E180-8B17-E515-CBEA-1375D0B31EE1}"/>
                </a:ext>
              </a:extLst>
            </p:cNvPr>
            <p:cNvPicPr>
              <a:picLocks noChangeAspect="1"/>
            </p:cNvPicPr>
            <p:nvPr/>
          </p:nvPicPr>
          <p:blipFill>
            <a:blip r:embed="rId5"/>
            <a:srcRect t="48842" b="26530"/>
            <a:stretch/>
          </p:blipFill>
          <p:spPr>
            <a:xfrm>
              <a:off x="5243851" y="2820461"/>
              <a:ext cx="4468764" cy="753540"/>
            </a:xfrm>
            <a:prstGeom prst="rect">
              <a:avLst/>
            </a:prstGeom>
          </p:spPr>
        </p:pic>
      </p:grpSp>
      <p:pic>
        <p:nvPicPr>
          <p:cNvPr id="36" name="Picture 35" descr="A screenshot of a chat&#10;&#10;Description automatically generated">
            <a:extLst>
              <a:ext uri="{FF2B5EF4-FFF2-40B4-BE49-F238E27FC236}">
                <a16:creationId xmlns:a16="http://schemas.microsoft.com/office/drawing/2014/main" id="{28391142-4AB1-67DA-A1AE-6707A025AF85}"/>
              </a:ext>
            </a:extLst>
          </p:cNvPr>
          <p:cNvPicPr>
            <a:picLocks noChangeAspect="1"/>
          </p:cNvPicPr>
          <p:nvPr/>
        </p:nvPicPr>
        <p:blipFill>
          <a:blip r:embed="rId5"/>
          <a:srcRect t="74265" b="1"/>
          <a:stretch/>
        </p:blipFill>
        <p:spPr>
          <a:xfrm>
            <a:off x="5243851" y="3574304"/>
            <a:ext cx="4468764" cy="787402"/>
          </a:xfrm>
          <a:prstGeom prst="rect">
            <a:avLst/>
          </a:prstGeom>
        </p:spPr>
      </p:pic>
      <p:sp>
        <p:nvSpPr>
          <p:cNvPr id="39" name="TextBox 38">
            <a:extLst>
              <a:ext uri="{FF2B5EF4-FFF2-40B4-BE49-F238E27FC236}">
                <a16:creationId xmlns:a16="http://schemas.microsoft.com/office/drawing/2014/main" id="{C8D026C3-4108-E759-56FC-FCDBF9AC37B5}"/>
              </a:ext>
            </a:extLst>
          </p:cNvPr>
          <p:cNvSpPr txBox="1"/>
          <p:nvPr/>
        </p:nvSpPr>
        <p:spPr>
          <a:xfrm>
            <a:off x="1375646" y="2585431"/>
            <a:ext cx="3727397" cy="276999"/>
          </a:xfrm>
          <a:prstGeom prst="rect">
            <a:avLst/>
          </a:prstGeom>
          <a:noFill/>
          <a:ln w="28575">
            <a:solidFill>
              <a:srgbClr val="008F00"/>
            </a:solidFill>
          </a:ln>
        </p:spPr>
        <p:txBody>
          <a:bodyPr wrap="square">
            <a:spAutoFit/>
          </a:bodyPr>
          <a:lstStyle/>
          <a:p>
            <a:r>
              <a:rPr lang="en-GB" sz="1200" dirty="0"/>
              <a:t>Installation of different architectures (arm64 vs. x86_64)</a:t>
            </a:r>
            <a:endParaRPr lang="en-US" sz="1200" dirty="0"/>
          </a:p>
        </p:txBody>
      </p:sp>
    </p:spTree>
    <p:extLst>
      <p:ext uri="{BB962C8B-B14F-4D97-AF65-F5344CB8AC3E}">
        <p14:creationId xmlns:p14="http://schemas.microsoft.com/office/powerpoint/2010/main" val="2690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0FFFA9-56BC-B7A6-462D-D42E318E0D0E}"/>
              </a:ext>
            </a:extLst>
          </p:cNvPr>
          <p:cNvSpPr txBox="1"/>
          <p:nvPr/>
        </p:nvSpPr>
        <p:spPr>
          <a:xfrm>
            <a:off x="381000" y="1190155"/>
            <a:ext cx="3480619" cy="1169551"/>
          </a:xfrm>
          <a:prstGeom prst="rect">
            <a:avLst/>
          </a:prstGeom>
          <a:noFill/>
          <a:ln w="28575">
            <a:solidFill>
              <a:srgbClr val="0000EA"/>
            </a:solidFill>
          </a:ln>
        </p:spPr>
        <p:txBody>
          <a:bodyPr wrap="square">
            <a:spAutoFit/>
          </a:bodyPr>
          <a:lstStyle/>
          <a:p>
            <a:r>
              <a:rPr lang="en-GB" sz="1400" b="1" i="0" dirty="0">
                <a:solidFill>
                  <a:srgbClr val="1F1F1F"/>
                </a:solidFill>
                <a:effectLst/>
                <a:latin typeface="Google Sans"/>
              </a:rPr>
              <a:t>Education and Knowledge Sharing</a:t>
            </a:r>
            <a:r>
              <a:rPr lang="en-GB" sz="1400" b="1" dirty="0">
                <a:solidFill>
                  <a:srgbClr val="1F1F1F"/>
                </a:solidFill>
                <a:latin typeface="Google Sans"/>
              </a:rPr>
              <a:t> </a:t>
            </a:r>
            <a:r>
              <a:rPr lang="en-GB" sz="1400" dirty="0">
                <a:solidFill>
                  <a:srgbClr val="1F1F1F"/>
                </a:solidFill>
                <a:latin typeface="Google Sans"/>
              </a:rPr>
              <a:t>- </a:t>
            </a:r>
            <a:r>
              <a:rPr lang="en-GB" sz="1400" dirty="0"/>
              <a:t>Sharing knowledge on programming concepts, language features, and code functionalities to educate and improve understanding of complex topics</a:t>
            </a:r>
            <a:r>
              <a:rPr lang="en-GB" sz="1400" b="0" i="0" dirty="0">
                <a:solidFill>
                  <a:srgbClr val="1F1F1F"/>
                </a:solidFill>
                <a:effectLst/>
                <a:latin typeface="Google Sans"/>
              </a:rPr>
              <a:t>.</a:t>
            </a:r>
            <a:r>
              <a:rPr lang="en-GB" sz="1400" dirty="0"/>
              <a:t>.</a:t>
            </a:r>
            <a:endParaRPr lang="en-GB" sz="1400" b="0" i="0" dirty="0">
              <a:solidFill>
                <a:srgbClr val="1F1F1F"/>
              </a:solidFill>
              <a:effectLst/>
              <a:latin typeface="Google Sans"/>
            </a:endParaRPr>
          </a:p>
        </p:txBody>
      </p:sp>
      <p:sp>
        <p:nvSpPr>
          <p:cNvPr id="6" name="Title 1">
            <a:extLst>
              <a:ext uri="{FF2B5EF4-FFF2-40B4-BE49-F238E27FC236}">
                <a16:creationId xmlns:a16="http://schemas.microsoft.com/office/drawing/2014/main" id="{D566A5D4-C62F-76B4-E035-57967F8B5041}"/>
              </a:ext>
            </a:extLst>
          </p:cNvPr>
          <p:cNvSpPr>
            <a:spLocks noGrp="1"/>
          </p:cNvSpPr>
          <p:nvPr>
            <p:ph type="title"/>
          </p:nvPr>
        </p:nvSpPr>
        <p:spPr>
          <a:xfrm>
            <a:off x="381000" y="150813"/>
            <a:ext cx="10515600" cy="620713"/>
          </a:xfrm>
        </p:spPr>
        <p:txBody>
          <a:bodyPr>
            <a:normAutofit fontScale="90000"/>
          </a:bodyPr>
          <a:lstStyle/>
          <a:p>
            <a:r>
              <a:rPr lang="en-GB" b="0" i="0" dirty="0">
                <a:solidFill>
                  <a:srgbClr val="111111"/>
                </a:solidFill>
                <a:effectLst/>
                <a:latin typeface="Titillium Web" pitchFamily="2" charset="77"/>
              </a:rPr>
              <a:t>None Existing Patch (NE) – Concrete examples</a:t>
            </a:r>
            <a:endParaRPr lang="en-US" dirty="0"/>
          </a:p>
        </p:txBody>
      </p:sp>
      <p:sp>
        <p:nvSpPr>
          <p:cNvPr id="20" name="TextBox 19">
            <a:extLst>
              <a:ext uri="{FF2B5EF4-FFF2-40B4-BE49-F238E27FC236}">
                <a16:creationId xmlns:a16="http://schemas.microsoft.com/office/drawing/2014/main" id="{A0775649-E631-447A-4CB3-3D0EA149F336}"/>
              </a:ext>
            </a:extLst>
          </p:cNvPr>
          <p:cNvSpPr txBox="1"/>
          <p:nvPr/>
        </p:nvSpPr>
        <p:spPr>
          <a:xfrm>
            <a:off x="5918200" y="6152491"/>
            <a:ext cx="4671828" cy="430887"/>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BitBoxSwiss</a:t>
            </a:r>
            <a:r>
              <a:rPr lang="en-US" sz="1100" dirty="0"/>
              <a:t>/</a:t>
            </a:r>
            <a:r>
              <a:rPr lang="en-US" sz="1100" dirty="0" err="1"/>
              <a:t>bitbox</a:t>
            </a:r>
            <a:r>
              <a:rPr lang="en-US" sz="1100" dirty="0"/>
              <a:t>-wallet-app/pull/2415</a:t>
            </a:r>
          </a:p>
          <a:p>
            <a:r>
              <a:rPr lang="en-US" sz="1100" dirty="0"/>
              <a:t>https://</a:t>
            </a:r>
            <a:r>
              <a:rPr lang="en-US" sz="1100" dirty="0" err="1"/>
              <a:t>chatgpt.com</a:t>
            </a:r>
            <a:r>
              <a:rPr lang="en-US" sz="1100" dirty="0"/>
              <a:t>/share/4c3f44d9-5a73-4605-abfe-a1e5daf5e21c</a:t>
            </a:r>
          </a:p>
        </p:txBody>
      </p:sp>
      <p:sp>
        <p:nvSpPr>
          <p:cNvPr id="25" name="TextBox 24">
            <a:extLst>
              <a:ext uri="{FF2B5EF4-FFF2-40B4-BE49-F238E27FC236}">
                <a16:creationId xmlns:a16="http://schemas.microsoft.com/office/drawing/2014/main" id="{511080B8-869E-E97E-2D18-96D061C33686}"/>
              </a:ext>
            </a:extLst>
          </p:cNvPr>
          <p:cNvSpPr txBox="1"/>
          <p:nvPr/>
        </p:nvSpPr>
        <p:spPr>
          <a:xfrm>
            <a:off x="2690477" y="3500805"/>
            <a:ext cx="6455445" cy="1815882"/>
          </a:xfrm>
          <a:prstGeom prst="rect">
            <a:avLst/>
          </a:prstGeom>
          <a:noFill/>
          <a:ln w="28575">
            <a:solidFill>
              <a:srgbClr val="178351"/>
            </a:solidFill>
          </a:ln>
        </p:spPr>
        <p:txBody>
          <a:bodyPr wrap="square">
            <a:spAutoFit/>
          </a:bodyPr>
          <a:lstStyle/>
          <a:p>
            <a:r>
              <a:rPr lang="en-US" sz="1600" b="1" dirty="0"/>
              <a:t>Findings</a:t>
            </a:r>
          </a:p>
          <a:p>
            <a:pPr marL="285750" indent="-285750">
              <a:buFont typeface="Arial" panose="020B0604020202020204" pitchFamily="34" charset="0"/>
              <a:buChar char="•"/>
            </a:pPr>
            <a:r>
              <a:rPr lang="en-GB" sz="1600" dirty="0"/>
              <a:t>Developers can use AI tools like ChatGPT to continuously learn and stay updated on new technologies, programming languages, and system architectures.</a:t>
            </a:r>
          </a:p>
          <a:p>
            <a:pPr marL="285750" indent="-285750">
              <a:buFont typeface="Arial" panose="020B0604020202020204" pitchFamily="34" charset="0"/>
              <a:buChar char="•"/>
            </a:pPr>
            <a:r>
              <a:rPr lang="en-GB" sz="1600" dirty="0"/>
              <a:t>By querying AI on specific technical topics, developers can improve their problem-solving skills and deepen their understanding of the systems they work with.</a:t>
            </a:r>
            <a:endParaRPr lang="en-US" sz="1600" dirty="0"/>
          </a:p>
        </p:txBody>
      </p:sp>
    </p:spTree>
    <p:extLst>
      <p:ext uri="{BB962C8B-B14F-4D97-AF65-F5344CB8AC3E}">
        <p14:creationId xmlns:p14="http://schemas.microsoft.com/office/powerpoint/2010/main" val="3837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5" name="Picture 4" descr="A screenshot of a computer&#10;&#10;Description automatically generated">
            <a:extLst>
              <a:ext uri="{FF2B5EF4-FFF2-40B4-BE49-F238E27FC236}">
                <a16:creationId xmlns:a16="http://schemas.microsoft.com/office/drawing/2014/main" id="{A6097E42-0606-A6C3-2C35-B5E9187F2339}"/>
              </a:ext>
            </a:extLst>
          </p:cNvPr>
          <p:cNvPicPr>
            <a:picLocks noChangeAspect="1"/>
          </p:cNvPicPr>
          <p:nvPr/>
        </p:nvPicPr>
        <p:blipFill>
          <a:blip r:embed="rId2"/>
          <a:stretch>
            <a:fillRect/>
          </a:stretch>
        </p:blipFill>
        <p:spPr>
          <a:xfrm>
            <a:off x="690769" y="1267882"/>
            <a:ext cx="5664200" cy="2184400"/>
          </a:xfrm>
          <a:prstGeom prst="rect">
            <a:avLst/>
          </a:prstGeom>
          <a:ln>
            <a:solidFill>
              <a:schemeClr val="tx1"/>
            </a:solidFill>
          </a:ln>
        </p:spPr>
      </p:pic>
      <p:sp>
        <p:nvSpPr>
          <p:cNvPr id="7" name="TextBox 6">
            <a:extLst>
              <a:ext uri="{FF2B5EF4-FFF2-40B4-BE49-F238E27FC236}">
                <a16:creationId xmlns:a16="http://schemas.microsoft.com/office/drawing/2014/main" id="{AF00E492-1565-1E1B-359C-4C171A520ADF}"/>
              </a:ext>
            </a:extLst>
          </p:cNvPr>
          <p:cNvSpPr txBox="1"/>
          <p:nvPr/>
        </p:nvSpPr>
        <p:spPr>
          <a:xfrm>
            <a:off x="690769" y="3547532"/>
            <a:ext cx="3446669" cy="285575"/>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fufexan</a:t>
            </a:r>
            <a:r>
              <a:rPr lang="en-US" sz="1200" dirty="0"/>
              <a:t>/nix-gaming/</a:t>
            </a:r>
            <a:r>
              <a:rPr lang="en-US" sz="1200" b="1" dirty="0"/>
              <a:t>pull</a:t>
            </a:r>
            <a:r>
              <a:rPr lang="en-US" sz="1200" dirty="0"/>
              <a:t>/73</a:t>
            </a:r>
          </a:p>
        </p:txBody>
      </p:sp>
      <p:pic>
        <p:nvPicPr>
          <p:cNvPr id="9" name="Picture 8" descr="A screenshot of a chat&#10;&#10;Description automatically generated">
            <a:extLst>
              <a:ext uri="{FF2B5EF4-FFF2-40B4-BE49-F238E27FC236}">
                <a16:creationId xmlns:a16="http://schemas.microsoft.com/office/drawing/2014/main" id="{E5444D35-2DBE-7732-AB4E-41B3309864C4}"/>
              </a:ext>
            </a:extLst>
          </p:cNvPr>
          <p:cNvPicPr>
            <a:picLocks noChangeAspect="1"/>
          </p:cNvPicPr>
          <p:nvPr/>
        </p:nvPicPr>
        <p:blipFill>
          <a:blip r:embed="rId3"/>
          <a:stretch>
            <a:fillRect/>
          </a:stretch>
        </p:blipFill>
        <p:spPr>
          <a:xfrm>
            <a:off x="482048" y="4110106"/>
            <a:ext cx="5872921" cy="2205294"/>
          </a:xfrm>
          <a:prstGeom prst="rect">
            <a:avLst/>
          </a:prstGeom>
          <a:ln>
            <a:solidFill>
              <a:schemeClr val="tx1"/>
            </a:solidFill>
          </a:ln>
        </p:spPr>
      </p:pic>
      <p:sp>
        <p:nvSpPr>
          <p:cNvPr id="11" name="TextBox 10">
            <a:extLst>
              <a:ext uri="{FF2B5EF4-FFF2-40B4-BE49-F238E27FC236}">
                <a16:creationId xmlns:a16="http://schemas.microsoft.com/office/drawing/2014/main" id="{CD31FA6C-2167-3B03-B566-80858600AD7B}"/>
              </a:ext>
            </a:extLst>
          </p:cNvPr>
          <p:cNvSpPr txBox="1"/>
          <p:nvPr/>
        </p:nvSpPr>
        <p:spPr>
          <a:xfrm>
            <a:off x="838200" y="6485006"/>
            <a:ext cx="397233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danielgross</a:t>
            </a:r>
            <a:r>
              <a:rPr lang="en-US" sz="1200" dirty="0"/>
              <a:t>/</a:t>
            </a:r>
            <a:r>
              <a:rPr lang="en-US" sz="1200" dirty="0" err="1"/>
              <a:t>whatsapp-gpt</a:t>
            </a:r>
            <a:r>
              <a:rPr lang="en-US" sz="1200" dirty="0"/>
              <a:t>/</a:t>
            </a:r>
            <a:r>
              <a:rPr lang="en-US" sz="1200" b="1" dirty="0"/>
              <a:t>issues</a:t>
            </a:r>
            <a:r>
              <a:rPr lang="en-US" sz="1200" dirty="0"/>
              <a:t>/68</a:t>
            </a:r>
          </a:p>
        </p:txBody>
      </p:sp>
      <p:sp>
        <p:nvSpPr>
          <p:cNvPr id="13" name="TextBox 12">
            <a:extLst>
              <a:ext uri="{FF2B5EF4-FFF2-40B4-BE49-F238E27FC236}">
                <a16:creationId xmlns:a16="http://schemas.microsoft.com/office/drawing/2014/main" id="{A2195758-C961-00BD-B1C9-77884B2FC51D}"/>
              </a:ext>
            </a:extLst>
          </p:cNvPr>
          <p:cNvSpPr txBox="1"/>
          <p:nvPr/>
        </p:nvSpPr>
        <p:spPr>
          <a:xfrm>
            <a:off x="6586330" y="2828835"/>
            <a:ext cx="5115339" cy="1200329"/>
          </a:xfrm>
          <a:prstGeom prst="rect">
            <a:avLst/>
          </a:prstGeom>
          <a:noFill/>
          <a:ln w="28575">
            <a:solidFill>
              <a:srgbClr val="0000EA"/>
            </a:solidFill>
          </a:ln>
        </p:spPr>
        <p:txBody>
          <a:bodyPr wrap="square">
            <a:spAutoFit/>
          </a:bodyPr>
          <a:lstStyle/>
          <a:p>
            <a:r>
              <a:rPr lang="en-US" dirty="0"/>
              <a:t>These two cases are are representative of those instances in which the contributor explicitly states to be unsure about what was accomplished using </a:t>
            </a:r>
            <a:r>
              <a:rPr lang="en-US" dirty="0" err="1"/>
              <a:t>ChatGPT</a:t>
            </a:r>
            <a:r>
              <a:rPr lang="en-US" dirty="0"/>
              <a:t>.</a:t>
            </a:r>
          </a:p>
        </p:txBody>
      </p:sp>
      <p:sp>
        <p:nvSpPr>
          <p:cNvPr id="14" name="Rounded Rectangle 13">
            <a:extLst>
              <a:ext uri="{FF2B5EF4-FFF2-40B4-BE49-F238E27FC236}">
                <a16:creationId xmlns:a16="http://schemas.microsoft.com/office/drawing/2014/main" id="{0D4E399C-A841-8417-04F8-1D3EE16277CA}"/>
              </a:ext>
            </a:extLst>
          </p:cNvPr>
          <p:cNvSpPr/>
          <p:nvPr/>
        </p:nvSpPr>
        <p:spPr>
          <a:xfrm>
            <a:off x="1186069" y="2703443"/>
            <a:ext cx="2034209" cy="17227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A6D2E27-EA80-3B86-C2D4-EC89EE0D3B28}"/>
              </a:ext>
            </a:extLst>
          </p:cNvPr>
          <p:cNvSpPr/>
          <p:nvPr/>
        </p:nvSpPr>
        <p:spPr>
          <a:xfrm>
            <a:off x="1186069" y="3270533"/>
            <a:ext cx="1729409" cy="181749"/>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712E272-DC21-258B-C21A-76B2E05C1CF7}"/>
              </a:ext>
            </a:extLst>
          </p:cNvPr>
          <p:cNvSpPr/>
          <p:nvPr/>
        </p:nvSpPr>
        <p:spPr>
          <a:xfrm>
            <a:off x="1186069" y="5563614"/>
            <a:ext cx="3955773" cy="187830"/>
          </a:xfrm>
          <a:prstGeom prst="roundRect">
            <a:avLst/>
          </a:prstGeom>
          <a:noFill/>
          <a:ln w="19050">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Ownership of AI generated code</a:t>
            </a:r>
          </a:p>
        </p:txBody>
      </p:sp>
      <p:pic>
        <p:nvPicPr>
          <p:cNvPr id="4" name="Picture 3" descr="A screenshot of a computer&#10;&#10;Description automatically generated">
            <a:extLst>
              <a:ext uri="{FF2B5EF4-FFF2-40B4-BE49-F238E27FC236}">
                <a16:creationId xmlns:a16="http://schemas.microsoft.com/office/drawing/2014/main" id="{120DB418-2002-706E-6883-33135DDA644D}"/>
              </a:ext>
            </a:extLst>
          </p:cNvPr>
          <p:cNvPicPr>
            <a:picLocks noChangeAspect="1"/>
          </p:cNvPicPr>
          <p:nvPr/>
        </p:nvPicPr>
        <p:blipFill>
          <a:blip r:embed="rId3"/>
          <a:stretch>
            <a:fillRect/>
          </a:stretch>
        </p:blipFill>
        <p:spPr>
          <a:xfrm>
            <a:off x="326334" y="1151143"/>
            <a:ext cx="5422580" cy="3251201"/>
          </a:xfrm>
          <a:prstGeom prst="rect">
            <a:avLst/>
          </a:prstGeom>
          <a:ln>
            <a:solidFill>
              <a:schemeClr val="tx1"/>
            </a:solidFill>
          </a:ln>
        </p:spPr>
      </p:pic>
      <p:pic>
        <p:nvPicPr>
          <p:cNvPr id="8" name="Picture 7" descr="A screenshot of a chat&#10;&#10;Description automatically generated">
            <a:extLst>
              <a:ext uri="{FF2B5EF4-FFF2-40B4-BE49-F238E27FC236}">
                <a16:creationId xmlns:a16="http://schemas.microsoft.com/office/drawing/2014/main" id="{627E5A9C-F106-A1CD-B9C7-1FCB2F8B5760}"/>
              </a:ext>
            </a:extLst>
          </p:cNvPr>
          <p:cNvPicPr>
            <a:picLocks noChangeAspect="1"/>
          </p:cNvPicPr>
          <p:nvPr/>
        </p:nvPicPr>
        <p:blipFill>
          <a:blip r:embed="rId4"/>
          <a:stretch>
            <a:fillRect/>
          </a:stretch>
        </p:blipFill>
        <p:spPr>
          <a:xfrm>
            <a:off x="6096000" y="1336260"/>
            <a:ext cx="5913065" cy="3089275"/>
          </a:xfrm>
          <a:prstGeom prst="rect">
            <a:avLst/>
          </a:prstGeom>
          <a:ln>
            <a:solidFill>
              <a:schemeClr val="tx1"/>
            </a:solidFill>
          </a:ln>
        </p:spPr>
      </p:pic>
      <p:sp>
        <p:nvSpPr>
          <p:cNvPr id="10" name="Rounded Rectangle 9">
            <a:extLst>
              <a:ext uri="{FF2B5EF4-FFF2-40B4-BE49-F238E27FC236}">
                <a16:creationId xmlns:a16="http://schemas.microsoft.com/office/drawing/2014/main" id="{02C1D151-571A-BDDD-01BC-C173073309E1}"/>
              </a:ext>
            </a:extLst>
          </p:cNvPr>
          <p:cNvSpPr/>
          <p:nvPr/>
        </p:nvSpPr>
        <p:spPr>
          <a:xfrm>
            <a:off x="824948" y="4121426"/>
            <a:ext cx="2077278" cy="238539"/>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192899-DE1E-0A85-F2D8-DEC073FD9763}"/>
              </a:ext>
            </a:extLst>
          </p:cNvPr>
          <p:cNvGrpSpPr/>
          <p:nvPr/>
        </p:nvGrpSpPr>
        <p:grpSpPr>
          <a:xfrm>
            <a:off x="6527993" y="3429000"/>
            <a:ext cx="5200181" cy="294860"/>
            <a:chOff x="6527993" y="3429000"/>
            <a:chExt cx="5200181" cy="294860"/>
          </a:xfrm>
        </p:grpSpPr>
        <p:cxnSp>
          <p:nvCxnSpPr>
            <p:cNvPr id="17" name="Straight Connector 16">
              <a:extLst>
                <a:ext uri="{FF2B5EF4-FFF2-40B4-BE49-F238E27FC236}">
                  <a16:creationId xmlns:a16="http://schemas.microsoft.com/office/drawing/2014/main" id="{54DA7C80-7A90-3A1F-ACB1-A570C13BD3D2}"/>
                </a:ext>
              </a:extLst>
            </p:cNvPr>
            <p:cNvCxnSpPr>
              <a:cxnSpLocks/>
            </p:cNvCxnSpPr>
            <p:nvPr/>
          </p:nvCxnSpPr>
          <p:spPr>
            <a:xfrm>
              <a:off x="7608045" y="3429000"/>
              <a:ext cx="4120129"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AE25CC-4A63-1CEB-6F18-2480E8B6E9AF}"/>
                </a:ext>
              </a:extLst>
            </p:cNvPr>
            <p:cNvCxnSpPr>
              <a:cxnSpLocks/>
            </p:cNvCxnSpPr>
            <p:nvPr/>
          </p:nvCxnSpPr>
          <p:spPr>
            <a:xfrm>
              <a:off x="6527993" y="3571460"/>
              <a:ext cx="5200181"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942724-4EB3-FF2A-661E-35996D1A2C28}"/>
                </a:ext>
              </a:extLst>
            </p:cNvPr>
            <p:cNvCxnSpPr>
              <a:cxnSpLocks/>
            </p:cNvCxnSpPr>
            <p:nvPr/>
          </p:nvCxnSpPr>
          <p:spPr>
            <a:xfrm>
              <a:off x="6527993" y="3723860"/>
              <a:ext cx="1080052" cy="0"/>
            </a:xfrm>
            <a:prstGeom prst="line">
              <a:avLst/>
            </a:prstGeom>
            <a:ln w="28575">
              <a:solidFill>
                <a:srgbClr val="0000EA"/>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7670AFE8-79D7-4935-C586-ECB19C5FF7C5}"/>
              </a:ext>
            </a:extLst>
          </p:cNvPr>
          <p:cNvSpPr/>
          <p:nvPr/>
        </p:nvSpPr>
        <p:spPr>
          <a:xfrm>
            <a:off x="6554498" y="1736040"/>
            <a:ext cx="1953398" cy="437304"/>
          </a:xfrm>
          <a:prstGeom prst="roundRect">
            <a:avLst/>
          </a:prstGeom>
          <a:noFill/>
          <a:ln w="28575">
            <a:solidFill>
              <a:srgbClr val="0000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805C99A-870A-601B-11DB-298BD8B8E1AB}"/>
              </a:ext>
            </a:extLst>
          </p:cNvPr>
          <p:cNvSpPr txBox="1"/>
          <p:nvPr/>
        </p:nvSpPr>
        <p:spPr>
          <a:xfrm>
            <a:off x="2902226" y="4494347"/>
            <a:ext cx="4841454" cy="307777"/>
          </a:xfrm>
          <a:prstGeom prst="rect">
            <a:avLst/>
          </a:prstGeom>
          <a:noFill/>
        </p:spPr>
        <p:txBody>
          <a:bodyPr wrap="none" rtlCol="0">
            <a:spAutoFit/>
          </a:bodyPr>
          <a:lstStyle/>
          <a:p>
            <a:r>
              <a:rPr lang="en-US" sz="1400" dirty="0"/>
              <a:t>https://</a:t>
            </a:r>
            <a:r>
              <a:rPr lang="en-US" sz="1400" dirty="0" err="1"/>
              <a:t>github.com</a:t>
            </a:r>
            <a:r>
              <a:rPr lang="en-US" sz="1400" dirty="0"/>
              <a:t>/typescript-</a:t>
            </a:r>
            <a:r>
              <a:rPr lang="en-US" sz="1400" dirty="0" err="1"/>
              <a:t>eslint</a:t>
            </a:r>
            <a:r>
              <a:rPr lang="en-US" sz="1400" dirty="0"/>
              <a:t>/typescript-</a:t>
            </a:r>
            <a:r>
              <a:rPr lang="en-US" sz="1400" dirty="0" err="1"/>
              <a:t>eslint</a:t>
            </a:r>
            <a:r>
              <a:rPr lang="en-US" sz="1400" dirty="0"/>
              <a:t>/pull/6915</a:t>
            </a:r>
          </a:p>
        </p:txBody>
      </p:sp>
      <p:sp>
        <p:nvSpPr>
          <p:cNvPr id="34" name="TextBox 33">
            <a:extLst>
              <a:ext uri="{FF2B5EF4-FFF2-40B4-BE49-F238E27FC236}">
                <a16:creationId xmlns:a16="http://schemas.microsoft.com/office/drawing/2014/main" id="{DC4D5991-4DB9-3428-9CF2-E51C7129A041}"/>
              </a:ext>
            </a:extLst>
          </p:cNvPr>
          <p:cNvSpPr txBox="1"/>
          <p:nvPr/>
        </p:nvSpPr>
        <p:spPr>
          <a:xfrm>
            <a:off x="477078" y="4879751"/>
            <a:ext cx="11251096" cy="1661993"/>
          </a:xfrm>
          <a:prstGeom prst="rect">
            <a:avLst/>
          </a:prstGeom>
          <a:noFill/>
          <a:ln w="28575">
            <a:solidFill>
              <a:srgbClr val="0000EA"/>
            </a:solidFill>
          </a:ln>
        </p:spPr>
        <p:txBody>
          <a:bodyPr wrap="square">
            <a:spAutoFit/>
          </a:bodyPr>
          <a:lstStyle/>
          <a:p>
            <a:r>
              <a:rPr lang="en-GB" sz="2400" dirty="0">
                <a:effectLst/>
              </a:rPr>
              <a:t>In your </a:t>
            </a:r>
            <a:r>
              <a:rPr lang="en-GB" sz="2400" dirty="0"/>
              <a:t>team project y</a:t>
            </a:r>
            <a:r>
              <a:rPr lang="en-GB" sz="2400" dirty="0">
                <a:effectLst/>
              </a:rPr>
              <a:t>ou should define guidelines for projects’ contributions including AI-generated code, </a:t>
            </a:r>
          </a:p>
          <a:p>
            <a:pPr marL="342900" indent="-342900">
              <a:buFont typeface="Arial" panose="020B0604020202020204" pitchFamily="34" charset="0"/>
              <a:buChar char="•"/>
            </a:pPr>
            <a:r>
              <a:rPr lang="en-GB" dirty="0">
                <a:effectLst/>
              </a:rPr>
              <a:t>e.g., you may decide to only welcome AI-generated code from users that are</a:t>
            </a:r>
            <a:r>
              <a:rPr lang="en-GB" dirty="0"/>
              <a:t> </a:t>
            </a:r>
            <a:r>
              <a:rPr lang="en-GB" dirty="0">
                <a:effectLst/>
              </a:rPr>
              <a:t>confident in assessing the correctness of the contributed code.</a:t>
            </a:r>
          </a:p>
          <a:p>
            <a:pPr marL="342900" indent="-342900">
              <a:buFont typeface="Arial" panose="020B0604020202020204" pitchFamily="34" charset="0"/>
              <a:buChar char="•"/>
            </a:pPr>
            <a:r>
              <a:rPr lang="en-GB" dirty="0"/>
              <a:t>Conduct a thorough peer reviews on code suggested by LLMs</a:t>
            </a:r>
            <a:endParaRPr lang="en-GB" dirty="0">
              <a:effectLst/>
            </a:endParaRPr>
          </a:p>
        </p:txBody>
      </p:sp>
    </p:spTree>
    <p:extLst>
      <p:ext uri="{BB962C8B-B14F-4D97-AF65-F5344CB8AC3E}">
        <p14:creationId xmlns:p14="http://schemas.microsoft.com/office/powerpoint/2010/main" val="33122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a:t>
            </a:r>
          </a:p>
        </p:txBody>
      </p:sp>
      <p:sp>
        <p:nvSpPr>
          <p:cNvPr id="7" name="TextBox 6">
            <a:extLst>
              <a:ext uri="{FF2B5EF4-FFF2-40B4-BE49-F238E27FC236}">
                <a16:creationId xmlns:a16="http://schemas.microsoft.com/office/drawing/2014/main" id="{7DA55AD3-E626-1AEE-49E4-3B65D6D0FBCA}"/>
              </a:ext>
            </a:extLst>
          </p:cNvPr>
          <p:cNvSpPr txBox="1"/>
          <p:nvPr/>
        </p:nvSpPr>
        <p:spPr>
          <a:xfrm>
            <a:off x="715617" y="1522455"/>
            <a:ext cx="9501809" cy="646331"/>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0F0F0F"/>
                </a:solidFill>
                <a:latin typeface="Roboto" panose="02000000000000000000" pitchFamily="2" charset="0"/>
              </a:rPr>
              <a:t>W</a:t>
            </a:r>
            <a:r>
              <a:rPr lang="en-GB" b="0" i="0" dirty="0">
                <a:solidFill>
                  <a:srgbClr val="0F0F0F"/>
                </a:solidFill>
                <a:effectLst/>
                <a:latin typeface="Roboto" panose="02000000000000000000" pitchFamily="2" charset="0"/>
              </a:rPr>
              <a:t>hile large language models can generate fluent and coherent text on various topics and domains, they are also prone to just "make stuff up". Plausible sounding nonsense!</a:t>
            </a:r>
          </a:p>
        </p:txBody>
      </p:sp>
      <p:sp>
        <p:nvSpPr>
          <p:cNvPr id="9" name="TextBox 8">
            <a:extLst>
              <a:ext uri="{FF2B5EF4-FFF2-40B4-BE49-F238E27FC236}">
                <a16:creationId xmlns:a16="http://schemas.microsoft.com/office/drawing/2014/main" id="{D14BAD00-B5D6-1C8F-3B43-04D2A7B356D4}"/>
              </a:ext>
            </a:extLst>
          </p:cNvPr>
          <p:cNvSpPr txBox="1"/>
          <p:nvPr/>
        </p:nvSpPr>
        <p:spPr>
          <a:xfrm>
            <a:off x="636104" y="2994992"/>
            <a:ext cx="1152940" cy="523220"/>
          </a:xfrm>
          <a:prstGeom prst="rect">
            <a:avLst/>
          </a:prstGeom>
          <a:noFill/>
        </p:spPr>
        <p:txBody>
          <a:bodyPr wrap="square" rtlCol="0">
            <a:spAutoFit/>
          </a:bodyPr>
          <a:lstStyle/>
          <a:p>
            <a:r>
              <a:rPr lang="en-US" sz="2800" dirty="0"/>
              <a:t>What</a:t>
            </a:r>
          </a:p>
        </p:txBody>
      </p:sp>
      <p:sp>
        <p:nvSpPr>
          <p:cNvPr id="11" name="TextBox 10">
            <a:extLst>
              <a:ext uri="{FF2B5EF4-FFF2-40B4-BE49-F238E27FC236}">
                <a16:creationId xmlns:a16="http://schemas.microsoft.com/office/drawing/2014/main" id="{5A786545-2D60-4BE0-5959-AFC3AEB8B628}"/>
              </a:ext>
            </a:extLst>
          </p:cNvPr>
          <p:cNvSpPr txBox="1"/>
          <p:nvPr/>
        </p:nvSpPr>
        <p:spPr>
          <a:xfrm>
            <a:off x="4943060" y="3068984"/>
            <a:ext cx="1152940" cy="523220"/>
          </a:xfrm>
          <a:prstGeom prst="rect">
            <a:avLst/>
          </a:prstGeom>
          <a:noFill/>
        </p:spPr>
        <p:txBody>
          <a:bodyPr wrap="square" rtlCol="0">
            <a:spAutoFit/>
          </a:bodyPr>
          <a:lstStyle/>
          <a:p>
            <a:r>
              <a:rPr lang="en-US" sz="2800" dirty="0"/>
              <a:t>Why</a:t>
            </a:r>
          </a:p>
        </p:txBody>
      </p:sp>
      <p:sp>
        <p:nvSpPr>
          <p:cNvPr id="12" name="TextBox 11">
            <a:extLst>
              <a:ext uri="{FF2B5EF4-FFF2-40B4-BE49-F238E27FC236}">
                <a16:creationId xmlns:a16="http://schemas.microsoft.com/office/drawing/2014/main" id="{1556375C-ABB4-F113-073E-5375E30E9F3C}"/>
              </a:ext>
            </a:extLst>
          </p:cNvPr>
          <p:cNvSpPr txBox="1"/>
          <p:nvPr/>
        </p:nvSpPr>
        <p:spPr>
          <a:xfrm>
            <a:off x="8746432" y="3008245"/>
            <a:ext cx="1630019" cy="523220"/>
          </a:xfrm>
          <a:prstGeom prst="rect">
            <a:avLst/>
          </a:prstGeom>
          <a:noFill/>
        </p:spPr>
        <p:txBody>
          <a:bodyPr wrap="square" rtlCol="0">
            <a:spAutoFit/>
          </a:bodyPr>
          <a:lstStyle/>
          <a:p>
            <a:r>
              <a:rPr lang="en-US" sz="2800" dirty="0"/>
              <a:t>Minimize</a:t>
            </a:r>
          </a:p>
        </p:txBody>
      </p:sp>
      <p:sp>
        <p:nvSpPr>
          <p:cNvPr id="14" name="TextBox 13">
            <a:extLst>
              <a:ext uri="{FF2B5EF4-FFF2-40B4-BE49-F238E27FC236}">
                <a16:creationId xmlns:a16="http://schemas.microsoft.com/office/drawing/2014/main" id="{26B9032E-F21F-E397-DE8B-24199A80C012}"/>
              </a:ext>
            </a:extLst>
          </p:cNvPr>
          <p:cNvSpPr txBox="1"/>
          <p:nvPr/>
        </p:nvSpPr>
        <p:spPr>
          <a:xfrm>
            <a:off x="159027" y="3592204"/>
            <a:ext cx="2875721" cy="1384995"/>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Deviation from facts or contextual logic</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Minor inconsistences</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Completely fabricated</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Contradicting statements </a:t>
            </a:r>
            <a:endParaRPr lang="en-US" sz="1600" dirty="0"/>
          </a:p>
        </p:txBody>
      </p:sp>
      <p:sp>
        <p:nvSpPr>
          <p:cNvPr id="15" name="TextBox 14">
            <a:extLst>
              <a:ext uri="{FF2B5EF4-FFF2-40B4-BE49-F238E27FC236}">
                <a16:creationId xmlns:a16="http://schemas.microsoft.com/office/drawing/2014/main" id="{BB7DEAC0-7613-4023-F6D4-E6FE9810B8D3}"/>
              </a:ext>
            </a:extLst>
          </p:cNvPr>
          <p:cNvSpPr txBox="1"/>
          <p:nvPr/>
        </p:nvSpPr>
        <p:spPr>
          <a:xfrm>
            <a:off x="3389242" y="3592204"/>
            <a:ext cx="4260576" cy="2062103"/>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Data quality</a:t>
            </a:r>
          </a:p>
          <a:p>
            <a:pPr marL="285750" indent="-285750">
              <a:buFont typeface="Arial" panose="020B0604020202020204" pitchFamily="34" charset="0"/>
              <a:buChar char="•"/>
            </a:pPr>
            <a:r>
              <a:rPr lang="en-GB" sz="1600" dirty="0">
                <a:solidFill>
                  <a:srgbClr val="0F0F0F"/>
                </a:solidFill>
                <a:latin typeface="Roboto" panose="02000000000000000000" pitchFamily="2" charset="0"/>
              </a:rPr>
              <a:t>Trained on internet data</a:t>
            </a:r>
          </a:p>
          <a:p>
            <a:pPr marL="742950" lvl="1" indent="-285750">
              <a:buFont typeface="Arial" panose="020B0604020202020204" pitchFamily="34" charset="0"/>
              <a:buChar char="•"/>
            </a:pPr>
            <a:r>
              <a:rPr lang="en-GB" sz="1400" dirty="0">
                <a:solidFill>
                  <a:srgbClr val="0F0F0F"/>
                </a:solidFill>
                <a:latin typeface="Roboto" panose="02000000000000000000" pitchFamily="2" charset="0"/>
              </a:rPr>
              <a:t>E.g., Reddit and Wikipedia, right?</a:t>
            </a:r>
          </a:p>
          <a:p>
            <a:pPr marL="285750" indent="-285750">
              <a:buFont typeface="Arial" panose="020B0604020202020204" pitchFamily="34" charset="0"/>
              <a:buChar char="•"/>
            </a:pPr>
            <a:r>
              <a:rPr lang="en-GB" sz="1600" b="0" i="0" dirty="0">
                <a:effectLst/>
                <a:latin typeface="-apple-system"/>
              </a:rPr>
              <a:t>Semantically, LLMs have no idea what its saying. </a:t>
            </a:r>
          </a:p>
          <a:p>
            <a:pPr marL="742950" lvl="1" indent="-285750">
              <a:buFont typeface="Arial" panose="020B0604020202020204" pitchFamily="34" charset="0"/>
              <a:buChar char="•"/>
            </a:pPr>
            <a:r>
              <a:rPr lang="en-GB" sz="1600" dirty="0">
                <a:latin typeface="-apple-system"/>
              </a:rPr>
              <a:t>They are</a:t>
            </a:r>
            <a:r>
              <a:rPr lang="en-GB" sz="1600" b="0" i="0" dirty="0">
                <a:effectLst/>
                <a:latin typeface="-apple-system"/>
              </a:rPr>
              <a:t> just doing Math. </a:t>
            </a:r>
          </a:p>
          <a:p>
            <a:pPr marL="742950" lvl="1" indent="-285750">
              <a:buFont typeface="Arial" panose="020B0604020202020204" pitchFamily="34" charset="0"/>
              <a:buChar char="•"/>
            </a:pPr>
            <a:r>
              <a:rPr lang="en-GB" sz="1600" b="0" i="0" dirty="0">
                <a:effectLst/>
                <a:latin typeface="-apple-system"/>
              </a:rPr>
              <a:t>Factually, it can occasionally make errors</a:t>
            </a:r>
            <a:r>
              <a:rPr lang="en-GB" sz="1600" b="0" i="0" dirty="0">
                <a:solidFill>
                  <a:srgbClr val="0F0F0F"/>
                </a:solidFill>
                <a:effectLst/>
                <a:latin typeface="Roboto" panose="02000000000000000000" pitchFamily="2" charset="0"/>
              </a:rPr>
              <a:t>.</a:t>
            </a:r>
            <a:endParaRPr lang="en-US" sz="1600" dirty="0"/>
          </a:p>
        </p:txBody>
      </p:sp>
      <p:sp>
        <p:nvSpPr>
          <p:cNvPr id="16" name="TextBox 15">
            <a:extLst>
              <a:ext uri="{FF2B5EF4-FFF2-40B4-BE49-F238E27FC236}">
                <a16:creationId xmlns:a16="http://schemas.microsoft.com/office/drawing/2014/main" id="{7DCA6C57-2FE4-0ED0-77F4-F27E2AA72C0D}"/>
              </a:ext>
            </a:extLst>
          </p:cNvPr>
          <p:cNvSpPr txBox="1"/>
          <p:nvPr/>
        </p:nvSpPr>
        <p:spPr>
          <a:xfrm>
            <a:off x="8004312" y="3706251"/>
            <a:ext cx="3379305" cy="923330"/>
          </a:xfrm>
          <a:prstGeom prst="rect">
            <a:avLst/>
          </a:prstGeom>
          <a:noFill/>
          <a:ln w="28575">
            <a:solidFill>
              <a:srgbClr val="0000EA"/>
            </a:solidFill>
          </a:ln>
        </p:spPr>
        <p:txBody>
          <a:bodyPr wrap="square">
            <a:spAutoFit/>
          </a:bodyPr>
          <a:lstStyle/>
          <a:p>
            <a:r>
              <a:rPr lang="en-GB" b="0" i="0" dirty="0">
                <a:solidFill>
                  <a:srgbClr val="0F0F0F"/>
                </a:solidFill>
                <a:effectLst/>
                <a:latin typeface="Roboto" panose="02000000000000000000" pitchFamily="2" charset="0"/>
              </a:rPr>
              <a:t>Clear and specific prompts</a:t>
            </a:r>
          </a:p>
          <a:p>
            <a:pPr marL="285750" indent="-285750">
              <a:buFont typeface="Arial" panose="020B0604020202020204" pitchFamily="34" charset="0"/>
              <a:buChar char="•"/>
            </a:pPr>
            <a:r>
              <a:rPr lang="en-GB" dirty="0"/>
              <a:t>Structured prompting</a:t>
            </a:r>
          </a:p>
          <a:p>
            <a:pPr marL="285750" indent="-285750">
              <a:buFont typeface="Arial" panose="020B0604020202020204" pitchFamily="34" charset="0"/>
              <a:buChar char="•"/>
            </a:pPr>
            <a:r>
              <a:rPr lang="en-GB" dirty="0"/>
              <a:t>Role-based prompting</a:t>
            </a:r>
          </a:p>
        </p:txBody>
      </p:sp>
    </p:spTree>
    <p:extLst>
      <p:ext uri="{BB962C8B-B14F-4D97-AF65-F5344CB8AC3E}">
        <p14:creationId xmlns:p14="http://schemas.microsoft.com/office/powerpoint/2010/main" val="33874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sp>
        <p:nvSpPr>
          <p:cNvPr id="6" name="TextBox 5">
            <a:extLst>
              <a:ext uri="{FF2B5EF4-FFF2-40B4-BE49-F238E27FC236}">
                <a16:creationId xmlns:a16="http://schemas.microsoft.com/office/drawing/2014/main" id="{A6BE68AB-26FA-3635-9371-1C139D1CF22D}"/>
              </a:ext>
            </a:extLst>
          </p:cNvPr>
          <p:cNvSpPr txBox="1"/>
          <p:nvPr/>
        </p:nvSpPr>
        <p:spPr>
          <a:xfrm>
            <a:off x="960890" y="6458875"/>
            <a:ext cx="5384801" cy="276999"/>
          </a:xfrm>
          <a:prstGeom prst="rect">
            <a:avLst/>
          </a:prstGeom>
          <a:noFill/>
        </p:spPr>
        <p:txBody>
          <a:bodyPr wrap="square">
            <a:spAutoFit/>
          </a:bodyPr>
          <a:lstStyle/>
          <a:p>
            <a:r>
              <a:rPr lang="en-US" sz="1200" dirty="0"/>
              <a:t>https://</a:t>
            </a:r>
            <a:r>
              <a:rPr lang="en-US" sz="1200" dirty="0" err="1"/>
              <a:t>github.com</a:t>
            </a:r>
            <a:r>
              <a:rPr lang="en-US" sz="1200" dirty="0"/>
              <a:t>/module-federation/module-federation-examples/issues/2942</a:t>
            </a:r>
          </a:p>
        </p:txBody>
      </p:sp>
      <p:pic>
        <p:nvPicPr>
          <p:cNvPr id="20" name="Picture 19" descr="A screenshot of a computer&#10;&#10;Description automatically generated">
            <a:extLst>
              <a:ext uri="{FF2B5EF4-FFF2-40B4-BE49-F238E27FC236}">
                <a16:creationId xmlns:a16="http://schemas.microsoft.com/office/drawing/2014/main" id="{FBFF2CF8-0974-81E8-466A-FB1C38EFC10A}"/>
              </a:ext>
            </a:extLst>
          </p:cNvPr>
          <p:cNvPicPr>
            <a:picLocks noChangeAspect="1"/>
          </p:cNvPicPr>
          <p:nvPr/>
        </p:nvPicPr>
        <p:blipFill rotWithShape="1">
          <a:blip r:embed="rId2"/>
          <a:srcRect b="7848"/>
          <a:stretch/>
        </p:blipFill>
        <p:spPr>
          <a:xfrm>
            <a:off x="561747" y="1101448"/>
            <a:ext cx="6183086" cy="2843091"/>
          </a:xfrm>
          <a:prstGeom prst="rect">
            <a:avLst/>
          </a:prstGeom>
          <a:ln>
            <a:solidFill>
              <a:schemeClr val="bg1">
                <a:lumMod val="65000"/>
              </a:schemeClr>
            </a:solidFill>
          </a:ln>
        </p:spPr>
      </p:pic>
      <p:pic>
        <p:nvPicPr>
          <p:cNvPr id="22" name="Picture 21" descr="A screenshot of a computer&#10;&#10;Description automatically generated">
            <a:extLst>
              <a:ext uri="{FF2B5EF4-FFF2-40B4-BE49-F238E27FC236}">
                <a16:creationId xmlns:a16="http://schemas.microsoft.com/office/drawing/2014/main" id="{5501AD58-77E4-14C7-5578-777AE617EF5D}"/>
              </a:ext>
            </a:extLst>
          </p:cNvPr>
          <p:cNvPicPr>
            <a:picLocks noChangeAspect="1"/>
          </p:cNvPicPr>
          <p:nvPr/>
        </p:nvPicPr>
        <p:blipFill>
          <a:blip r:embed="rId3"/>
          <a:stretch>
            <a:fillRect/>
          </a:stretch>
        </p:blipFill>
        <p:spPr>
          <a:xfrm>
            <a:off x="329065" y="4214313"/>
            <a:ext cx="6648450" cy="2244562"/>
          </a:xfrm>
          <a:prstGeom prst="rect">
            <a:avLst/>
          </a:prstGeom>
          <a:ln>
            <a:solidFill>
              <a:schemeClr val="bg1">
                <a:lumMod val="65000"/>
              </a:schemeClr>
            </a:solidFill>
          </a:ln>
        </p:spPr>
      </p:pic>
      <p:sp>
        <p:nvSpPr>
          <p:cNvPr id="26" name="TextBox 25">
            <a:extLst>
              <a:ext uri="{FF2B5EF4-FFF2-40B4-BE49-F238E27FC236}">
                <a16:creationId xmlns:a16="http://schemas.microsoft.com/office/drawing/2014/main" id="{35FA9920-7FBF-41F8-0E0E-1A981C6706E0}"/>
              </a:ext>
            </a:extLst>
          </p:cNvPr>
          <p:cNvSpPr txBox="1"/>
          <p:nvPr/>
        </p:nvSpPr>
        <p:spPr>
          <a:xfrm>
            <a:off x="7219788" y="1974122"/>
            <a:ext cx="4595975" cy="1477328"/>
          </a:xfrm>
          <a:prstGeom prst="rect">
            <a:avLst/>
          </a:prstGeom>
          <a:noFill/>
          <a:ln w="28575">
            <a:solidFill>
              <a:srgbClr val="C00000"/>
            </a:solidFill>
          </a:ln>
        </p:spPr>
        <p:txBody>
          <a:bodyPr wrap="square">
            <a:spAutoFit/>
          </a:bodyPr>
          <a:lstStyle/>
          <a:p>
            <a:r>
              <a:rPr lang="en-GB" b="0" i="0" dirty="0">
                <a:solidFill>
                  <a:srgbClr val="000000"/>
                </a:solidFill>
                <a:effectLst/>
              </a:rPr>
              <a:t>In modern development, </a:t>
            </a:r>
            <a:r>
              <a:rPr lang="en-GB" b="0" i="0" dirty="0" err="1">
                <a:solidFill>
                  <a:srgbClr val="000000"/>
                </a:solidFill>
                <a:effectLst/>
              </a:rPr>
              <a:t>ChatGPT's</a:t>
            </a:r>
            <a:r>
              <a:rPr lang="en-GB" b="0" i="0" dirty="0">
                <a:solidFill>
                  <a:srgbClr val="000000"/>
                </a:solidFill>
                <a:effectLst/>
              </a:rPr>
              <a:t> pre-2021 training restricts its understanding, resulting in speculative or inaccurate responses ("hallucinations") regarding newer technologies like </a:t>
            </a:r>
            <a:r>
              <a:rPr lang="en-GB" b="1" i="0" dirty="0">
                <a:solidFill>
                  <a:srgbClr val="000000"/>
                </a:solidFill>
                <a:effectLst/>
              </a:rPr>
              <a:t>Module Federation</a:t>
            </a:r>
            <a:r>
              <a:rPr lang="en-GB" b="0" i="0" dirty="0">
                <a:solidFill>
                  <a:srgbClr val="000000"/>
                </a:solidFill>
                <a:effectLst/>
              </a:rPr>
              <a:t>.</a:t>
            </a:r>
          </a:p>
        </p:txBody>
      </p:sp>
      <p:grpSp>
        <p:nvGrpSpPr>
          <p:cNvPr id="27" name="Group 26">
            <a:extLst>
              <a:ext uri="{FF2B5EF4-FFF2-40B4-BE49-F238E27FC236}">
                <a16:creationId xmlns:a16="http://schemas.microsoft.com/office/drawing/2014/main" id="{610A2CFB-2117-B324-07A2-6EA53E5A1AA3}"/>
              </a:ext>
            </a:extLst>
          </p:cNvPr>
          <p:cNvGrpSpPr/>
          <p:nvPr/>
        </p:nvGrpSpPr>
        <p:grpSpPr>
          <a:xfrm>
            <a:off x="443612" y="1453415"/>
            <a:ext cx="4426770" cy="3051208"/>
            <a:chOff x="314344" y="1568969"/>
            <a:chExt cx="4426770" cy="3051208"/>
          </a:xfrm>
        </p:grpSpPr>
        <p:sp>
          <p:nvSpPr>
            <p:cNvPr id="28" name="Rounded Rectangle 27">
              <a:extLst>
                <a:ext uri="{FF2B5EF4-FFF2-40B4-BE49-F238E27FC236}">
                  <a16:creationId xmlns:a16="http://schemas.microsoft.com/office/drawing/2014/main" id="{F03F7DEE-FC3E-8405-6EC1-417F846410EE}"/>
                </a:ext>
              </a:extLst>
            </p:cNvPr>
            <p:cNvSpPr/>
            <p:nvPr/>
          </p:nvSpPr>
          <p:spPr>
            <a:xfrm>
              <a:off x="1122871" y="1568969"/>
              <a:ext cx="3618243" cy="17325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98C6F52-FFE8-D210-E140-F1EC157AF2B2}"/>
                </a:ext>
              </a:extLst>
            </p:cNvPr>
            <p:cNvSpPr/>
            <p:nvPr/>
          </p:nvSpPr>
          <p:spPr>
            <a:xfrm>
              <a:off x="314344" y="4429469"/>
              <a:ext cx="2261087" cy="19070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64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3ED674-7AB9-1FE1-100C-A79CD22C3E91}"/>
              </a:ext>
            </a:extLst>
          </p:cNvPr>
          <p:cNvGrpSpPr/>
          <p:nvPr/>
        </p:nvGrpSpPr>
        <p:grpSpPr>
          <a:xfrm>
            <a:off x="4934022" y="1585925"/>
            <a:ext cx="2550439" cy="1726032"/>
            <a:chOff x="4778013" y="590584"/>
            <a:chExt cx="2550439" cy="1726032"/>
          </a:xfrm>
        </p:grpSpPr>
        <p:grpSp>
          <p:nvGrpSpPr>
            <p:cNvPr id="10" name="Group 9">
              <a:extLst>
                <a:ext uri="{FF2B5EF4-FFF2-40B4-BE49-F238E27FC236}">
                  <a16:creationId xmlns:a16="http://schemas.microsoft.com/office/drawing/2014/main" id="{D5AF0BE4-A582-36FE-3BE9-F605336898D9}"/>
                </a:ext>
              </a:extLst>
            </p:cNvPr>
            <p:cNvGrpSpPr/>
            <p:nvPr/>
          </p:nvGrpSpPr>
          <p:grpSpPr>
            <a:xfrm>
              <a:off x="4778013" y="590584"/>
              <a:ext cx="2379942" cy="1725701"/>
              <a:chOff x="4433457" y="1027906"/>
              <a:chExt cx="2379942" cy="1725701"/>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433457" y="1243214"/>
                <a:ext cx="1360003" cy="1510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tGPT Logo and symbol, meaning, history, PNG, brand">
                <a:extLst>
                  <a:ext uri="{FF2B5EF4-FFF2-40B4-BE49-F238E27FC236}">
                    <a16:creationId xmlns:a16="http://schemas.microsoft.com/office/drawing/2014/main" id="{5D782860-EF60-9ED1-C0B3-A847C26E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5858184" y="1027906"/>
                <a:ext cx="955215" cy="96991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3CD2F09-7085-FA6B-CB0A-D8F1BB41BDED}"/>
                </a:ext>
              </a:extLst>
            </p:cNvPr>
            <p:cNvSpPr txBox="1"/>
            <p:nvPr/>
          </p:nvSpPr>
          <p:spPr>
            <a:xfrm>
              <a:off x="5458014" y="1854951"/>
              <a:ext cx="1870438" cy="461665"/>
            </a:xfrm>
            <a:prstGeom prst="rect">
              <a:avLst/>
            </a:prstGeom>
            <a:noFill/>
          </p:spPr>
          <p:txBody>
            <a:bodyPr wrap="square" rtlCol="0">
              <a:spAutoFit/>
            </a:bodyPr>
            <a:lstStyle/>
            <a:p>
              <a:r>
                <a:rPr lang="en-US" sz="2400" dirty="0"/>
                <a:t>Cooled down</a:t>
              </a:r>
            </a:p>
          </p:txBody>
        </p:sp>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LLM Hallucination – What and Why</a:t>
            </a:r>
          </a:p>
        </p:txBody>
      </p:sp>
      <p:grpSp>
        <p:nvGrpSpPr>
          <p:cNvPr id="23" name="Group 22">
            <a:extLst>
              <a:ext uri="{FF2B5EF4-FFF2-40B4-BE49-F238E27FC236}">
                <a16:creationId xmlns:a16="http://schemas.microsoft.com/office/drawing/2014/main" id="{F38AA635-C701-7F46-A716-6163BEF3C54C}"/>
              </a:ext>
            </a:extLst>
          </p:cNvPr>
          <p:cNvGrpSpPr/>
          <p:nvPr/>
        </p:nvGrpSpPr>
        <p:grpSpPr>
          <a:xfrm>
            <a:off x="460828" y="6263226"/>
            <a:ext cx="5036459" cy="277002"/>
            <a:chOff x="460828" y="6263226"/>
            <a:chExt cx="5036459" cy="277002"/>
          </a:xfrm>
        </p:grpSpPr>
        <p:sp>
          <p:nvSpPr>
            <p:cNvPr id="6" name="TextBox 5">
              <a:extLst>
                <a:ext uri="{FF2B5EF4-FFF2-40B4-BE49-F238E27FC236}">
                  <a16:creationId xmlns:a16="http://schemas.microsoft.com/office/drawing/2014/main" id="{A6BE68AB-26FA-3635-9371-1C139D1CF22D}"/>
                </a:ext>
              </a:extLst>
            </p:cNvPr>
            <p:cNvSpPr txBox="1"/>
            <p:nvPr/>
          </p:nvSpPr>
          <p:spPr>
            <a:xfrm>
              <a:off x="460828" y="6263229"/>
              <a:ext cx="5036459" cy="276999"/>
            </a:xfrm>
            <a:prstGeom prst="rect">
              <a:avLst/>
            </a:prstGeom>
            <a:noFill/>
          </p:spPr>
          <p:txBody>
            <a:bodyPr wrap="square">
              <a:spAutoFit/>
            </a:bodyPr>
            <a:lstStyle/>
            <a:p>
              <a:r>
                <a:rPr lang="en-US" sz="1200" dirty="0"/>
                <a:t>https://</a:t>
              </a:r>
              <a:r>
                <a:rPr lang="en-US" sz="1200" dirty="0" err="1"/>
                <a:t>github.com</a:t>
              </a:r>
              <a:r>
                <a:rPr lang="en-US" sz="1200" dirty="0"/>
                <a:t>/</a:t>
              </a:r>
              <a:r>
                <a:rPr lang="en-US" sz="1200" dirty="0" err="1"/>
                <a:t>kohya</a:t>
              </a:r>
              <a:r>
                <a:rPr lang="en-US" sz="1200" dirty="0"/>
                <a:t>-ss/</a:t>
              </a:r>
              <a:r>
                <a:rPr lang="en-US" sz="1200" dirty="0" err="1"/>
                <a:t>sd</a:t>
              </a:r>
              <a:r>
                <a:rPr lang="en-US" sz="1200" dirty="0"/>
                <a:t>-</a:t>
              </a:r>
              <a:r>
                <a:rPr lang="en-US" sz="1200" dirty="0" err="1"/>
                <a:t>webui</a:t>
              </a:r>
              <a:r>
                <a:rPr lang="en-US" sz="1200" dirty="0"/>
                <a:t>-additional-networks/issues/43</a:t>
              </a:r>
            </a:p>
          </p:txBody>
        </p:sp>
        <p:sp>
          <p:nvSpPr>
            <p:cNvPr id="13" name="Rounded Rectangle 12">
              <a:extLst>
                <a:ext uri="{FF2B5EF4-FFF2-40B4-BE49-F238E27FC236}">
                  <a16:creationId xmlns:a16="http://schemas.microsoft.com/office/drawing/2014/main" id="{3F8AC7B0-293C-775F-3D6B-FF803B2B07DF}"/>
                </a:ext>
              </a:extLst>
            </p:cNvPr>
            <p:cNvSpPr/>
            <p:nvPr/>
          </p:nvSpPr>
          <p:spPr>
            <a:xfrm>
              <a:off x="4256314" y="6263226"/>
              <a:ext cx="653143" cy="27699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D49A534-1B6D-F335-B956-9F563856E284}"/>
              </a:ext>
            </a:extLst>
          </p:cNvPr>
          <p:cNvGrpSpPr/>
          <p:nvPr/>
        </p:nvGrpSpPr>
        <p:grpSpPr>
          <a:xfrm>
            <a:off x="246969" y="1465415"/>
            <a:ext cx="5571197" cy="4349595"/>
            <a:chOff x="246969" y="1679734"/>
            <a:chExt cx="5571197" cy="4349595"/>
          </a:xfrm>
        </p:grpSpPr>
        <p:pic>
          <p:nvPicPr>
            <p:cNvPr id="4" name="Picture 3" descr="A screenshot of a computer error&#10;&#10;Description automatically generated">
              <a:extLst>
                <a:ext uri="{FF2B5EF4-FFF2-40B4-BE49-F238E27FC236}">
                  <a16:creationId xmlns:a16="http://schemas.microsoft.com/office/drawing/2014/main" id="{1000143E-FD11-B0AD-4B81-1FC19BCD9420}"/>
                </a:ext>
              </a:extLst>
            </p:cNvPr>
            <p:cNvPicPr>
              <a:picLocks noChangeAspect="1"/>
            </p:cNvPicPr>
            <p:nvPr/>
          </p:nvPicPr>
          <p:blipFill rotWithShape="1">
            <a:blip r:embed="rId3"/>
            <a:srcRect l="6591" t="22654" b="25525"/>
            <a:stretch/>
          </p:blipFill>
          <p:spPr>
            <a:xfrm>
              <a:off x="246969" y="1679734"/>
              <a:ext cx="5543456" cy="2306483"/>
            </a:xfrm>
            <a:prstGeom prst="rect">
              <a:avLst/>
            </a:prstGeom>
            <a:ln>
              <a:solidFill>
                <a:schemeClr val="bg1">
                  <a:lumMod val="65000"/>
                </a:schemeClr>
              </a:solidFill>
            </a:ln>
          </p:spPr>
        </p:pic>
        <p:pic>
          <p:nvPicPr>
            <p:cNvPr id="15" name="Picture 14" descr="A screenshot of a computer&#10;&#10;Description automatically generated">
              <a:extLst>
                <a:ext uri="{FF2B5EF4-FFF2-40B4-BE49-F238E27FC236}">
                  <a16:creationId xmlns:a16="http://schemas.microsoft.com/office/drawing/2014/main" id="{9FB4D1B2-AD32-FF11-B112-FBCC9DC562C1}"/>
                </a:ext>
              </a:extLst>
            </p:cNvPr>
            <p:cNvPicPr>
              <a:picLocks noChangeAspect="1"/>
            </p:cNvPicPr>
            <p:nvPr/>
          </p:nvPicPr>
          <p:blipFill>
            <a:blip r:embed="rId4"/>
            <a:stretch>
              <a:fillRect/>
            </a:stretch>
          </p:blipFill>
          <p:spPr>
            <a:xfrm>
              <a:off x="246969" y="4648747"/>
              <a:ext cx="5571197" cy="1380582"/>
            </a:xfrm>
            <a:prstGeom prst="rect">
              <a:avLst/>
            </a:prstGeom>
            <a:ln>
              <a:solidFill>
                <a:schemeClr val="bg1">
                  <a:lumMod val="65000"/>
                </a:schemeClr>
              </a:solidFill>
            </a:ln>
          </p:spPr>
        </p:pic>
      </p:grpSp>
      <p:grpSp>
        <p:nvGrpSpPr>
          <p:cNvPr id="21" name="Group 20">
            <a:extLst>
              <a:ext uri="{FF2B5EF4-FFF2-40B4-BE49-F238E27FC236}">
                <a16:creationId xmlns:a16="http://schemas.microsoft.com/office/drawing/2014/main" id="{FE2538B0-81D1-CFB5-5309-0E317E5A20CE}"/>
              </a:ext>
            </a:extLst>
          </p:cNvPr>
          <p:cNvGrpSpPr/>
          <p:nvPr/>
        </p:nvGrpSpPr>
        <p:grpSpPr>
          <a:xfrm>
            <a:off x="246969" y="1486776"/>
            <a:ext cx="2581956" cy="3189667"/>
            <a:chOff x="246969" y="1486776"/>
            <a:chExt cx="2581956" cy="3189667"/>
          </a:xfrm>
        </p:grpSpPr>
        <p:sp>
          <p:nvSpPr>
            <p:cNvPr id="7" name="Rounded Rectangle 6">
              <a:extLst>
                <a:ext uri="{FF2B5EF4-FFF2-40B4-BE49-F238E27FC236}">
                  <a16:creationId xmlns:a16="http://schemas.microsoft.com/office/drawing/2014/main" id="{CA255A1D-8795-8F8B-6D87-BB4217F07A38}"/>
                </a:ext>
              </a:extLst>
            </p:cNvPr>
            <p:cNvSpPr/>
            <p:nvPr/>
          </p:nvSpPr>
          <p:spPr>
            <a:xfrm>
              <a:off x="246969" y="1486776"/>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EDF2A64-289A-C37C-34D0-E2BB9D0A2AE4}"/>
                </a:ext>
              </a:extLst>
            </p:cNvPr>
            <p:cNvSpPr/>
            <p:nvPr/>
          </p:nvSpPr>
          <p:spPr>
            <a:xfrm>
              <a:off x="246969" y="4448719"/>
              <a:ext cx="2581956" cy="22772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EE7A9C5-AD56-93D7-710E-671F6C642646}"/>
              </a:ext>
            </a:extLst>
          </p:cNvPr>
          <p:cNvSpPr txBox="1"/>
          <p:nvPr/>
        </p:nvSpPr>
        <p:spPr>
          <a:xfrm>
            <a:off x="6095998" y="1674674"/>
            <a:ext cx="5942919" cy="1754326"/>
          </a:xfrm>
          <a:prstGeom prst="rect">
            <a:avLst/>
          </a:prstGeom>
          <a:noFill/>
          <a:ln w="28575">
            <a:solidFill>
              <a:srgbClr val="C00000"/>
            </a:solidFill>
          </a:ln>
        </p:spPr>
        <p:txBody>
          <a:bodyPr wrap="square">
            <a:spAutoFit/>
          </a:bodyPr>
          <a:lstStyle/>
          <a:p>
            <a:r>
              <a:rPr lang="en-US" dirty="0" err="1"/>
              <a:t>ChatGPT</a:t>
            </a:r>
            <a:r>
              <a:rPr lang="en-US" dirty="0"/>
              <a:t> hallucinated in this context because it lacks real-time awareness and understanding of the specific problem being discussed. The suggestions were based on general patterns or associations it learned from its training data, rather than a precise understanding of the developers' current task or the relevance of the library to the issue at hand.</a:t>
            </a:r>
          </a:p>
        </p:txBody>
      </p:sp>
      <p:sp>
        <p:nvSpPr>
          <p:cNvPr id="20" name="TextBox 19">
            <a:extLst>
              <a:ext uri="{FF2B5EF4-FFF2-40B4-BE49-F238E27FC236}">
                <a16:creationId xmlns:a16="http://schemas.microsoft.com/office/drawing/2014/main" id="{D70BB87C-0C33-820F-FC30-1FD0EC58CA28}"/>
              </a:ext>
            </a:extLst>
          </p:cNvPr>
          <p:cNvSpPr txBox="1"/>
          <p:nvPr/>
        </p:nvSpPr>
        <p:spPr>
          <a:xfrm>
            <a:off x="6095997" y="4247556"/>
            <a:ext cx="5942919" cy="1754326"/>
          </a:xfrm>
          <a:prstGeom prst="rect">
            <a:avLst/>
          </a:prstGeom>
          <a:noFill/>
          <a:ln w="28575">
            <a:solidFill>
              <a:srgbClr val="C00000"/>
            </a:solidFill>
          </a:ln>
        </p:spPr>
        <p:txBody>
          <a:bodyPr wrap="square">
            <a:spAutoFit/>
          </a:bodyPr>
          <a:lstStyle/>
          <a:p>
            <a:pPr algn="l"/>
            <a:r>
              <a:rPr lang="en-GB" b="0" i="0" dirty="0">
                <a:effectLst/>
              </a:rPr>
              <a:t>Developers should avoid relying solely on </a:t>
            </a:r>
            <a:r>
              <a:rPr lang="en-GB" b="0" i="0" dirty="0" err="1">
                <a:effectLst/>
              </a:rPr>
              <a:t>ChatGPT</a:t>
            </a:r>
            <a:r>
              <a:rPr lang="en-GB" b="0" i="0" dirty="0">
                <a:effectLst/>
              </a:rPr>
              <a:t> for guidance on cutting-edge or domain-specific topics beyond its training data, especially in rapidly evolving fields like software development. Instead, they should verify </a:t>
            </a:r>
            <a:r>
              <a:rPr lang="en-GB" b="0" i="0" dirty="0" err="1">
                <a:effectLst/>
              </a:rPr>
              <a:t>ChatGPT's</a:t>
            </a:r>
            <a:r>
              <a:rPr lang="en-GB" b="0" i="0" dirty="0">
                <a:effectLst/>
              </a:rPr>
              <a:t> suggestions with up-to-date sources or with domain experts to ensure accuracy and relevance.</a:t>
            </a:r>
          </a:p>
        </p:txBody>
      </p:sp>
      <p:sp>
        <p:nvSpPr>
          <p:cNvPr id="24" name="Rounded Rectangle 23">
            <a:extLst>
              <a:ext uri="{FF2B5EF4-FFF2-40B4-BE49-F238E27FC236}">
                <a16:creationId xmlns:a16="http://schemas.microsoft.com/office/drawing/2014/main" id="{1B970657-63BD-444C-4A9C-AAC655B0F50D}"/>
              </a:ext>
            </a:extLst>
          </p:cNvPr>
          <p:cNvSpPr/>
          <p:nvPr/>
        </p:nvSpPr>
        <p:spPr>
          <a:xfrm>
            <a:off x="6095996" y="6189044"/>
            <a:ext cx="5942919" cy="481263"/>
          </a:xfrm>
          <a:prstGeom prst="roundRect">
            <a:avLst/>
          </a:prstGeom>
          <a:noFill/>
          <a:ln w="28575">
            <a:solidFill>
              <a:srgbClr val="1783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These are the kind of collaborations your teams should be involved in to address </a:t>
            </a:r>
            <a:r>
              <a:rPr lang="en-US" sz="1600" dirty="0" err="1">
                <a:solidFill>
                  <a:schemeClr val="tx1"/>
                </a:solidFill>
              </a:rPr>
              <a:t>ChatGPT’s</a:t>
            </a:r>
            <a:r>
              <a:rPr lang="en-US" sz="1600" dirty="0">
                <a:solidFill>
                  <a:schemeClr val="tx1"/>
                </a:solidFill>
              </a:rPr>
              <a:t> hallucinations</a:t>
            </a:r>
          </a:p>
        </p:txBody>
      </p:sp>
    </p:spTree>
    <p:extLst>
      <p:ext uri="{BB962C8B-B14F-4D97-AF65-F5344CB8AC3E}">
        <p14:creationId xmlns:p14="http://schemas.microsoft.com/office/powerpoint/2010/main" val="18932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159025"/>
            <a:ext cx="10515600" cy="577575"/>
          </a:xfrm>
        </p:spPr>
        <p:txBody>
          <a:bodyPr>
            <a:normAutofit fontScale="90000"/>
          </a:bodyPr>
          <a:lstStyle/>
          <a:p>
            <a:r>
              <a:rPr lang="en-US" dirty="0"/>
              <a:t>LLM Hallucination – Minimize – Good prompts</a:t>
            </a:r>
          </a:p>
        </p:txBody>
      </p:sp>
      <p:pic>
        <p:nvPicPr>
          <p:cNvPr id="4" name="Picture 3" descr="A black and white checklist&#10;&#10;AI-generated content may be incorrect.">
            <a:extLst>
              <a:ext uri="{FF2B5EF4-FFF2-40B4-BE49-F238E27FC236}">
                <a16:creationId xmlns:a16="http://schemas.microsoft.com/office/drawing/2014/main" id="{3CEE47E7-BA8A-2744-F897-3030E933F491}"/>
              </a:ext>
            </a:extLst>
          </p:cNvPr>
          <p:cNvPicPr>
            <a:picLocks noChangeAspect="1"/>
          </p:cNvPicPr>
          <p:nvPr/>
        </p:nvPicPr>
        <p:blipFill>
          <a:blip r:embed="rId3"/>
          <a:stretch>
            <a:fillRect/>
          </a:stretch>
        </p:blipFill>
        <p:spPr>
          <a:xfrm>
            <a:off x="304800" y="916783"/>
            <a:ext cx="5207000" cy="5782192"/>
          </a:xfrm>
          <a:prstGeom prst="rect">
            <a:avLst/>
          </a:prstGeom>
        </p:spPr>
      </p:pic>
      <p:sp>
        <p:nvSpPr>
          <p:cNvPr id="7" name="TextBox 6">
            <a:extLst>
              <a:ext uri="{FF2B5EF4-FFF2-40B4-BE49-F238E27FC236}">
                <a16:creationId xmlns:a16="http://schemas.microsoft.com/office/drawing/2014/main" id="{C2FFC61A-43A8-4290-DEA6-1883A0CE2CB5}"/>
              </a:ext>
            </a:extLst>
          </p:cNvPr>
          <p:cNvSpPr txBox="1"/>
          <p:nvPr/>
        </p:nvSpPr>
        <p:spPr>
          <a:xfrm>
            <a:off x="5626100" y="1619588"/>
            <a:ext cx="5613400" cy="2031325"/>
          </a:xfrm>
          <a:prstGeom prst="rect">
            <a:avLst/>
          </a:prstGeom>
          <a:noFill/>
          <a:ln w="28575">
            <a:solidFill>
              <a:srgbClr val="0000EA"/>
            </a:solidFill>
          </a:ln>
        </p:spPr>
        <p:txBody>
          <a:bodyPr wrap="square">
            <a:spAutoFit/>
          </a:bodyPr>
          <a:lstStyle/>
          <a:p>
            <a:r>
              <a:rPr lang="en-GB" b="1" dirty="0"/>
              <a:t>Task-Based Prompting</a:t>
            </a:r>
          </a:p>
          <a:p>
            <a:pPr marL="285750" indent="-285750">
              <a:buFont typeface="Arial" panose="020B0604020202020204" pitchFamily="34" charset="0"/>
              <a:buChar char="•"/>
            </a:pPr>
            <a:r>
              <a:rPr lang="en-GB" dirty="0"/>
              <a:t>The prompt is divided into </a:t>
            </a:r>
            <a:r>
              <a:rPr lang="en-GB" b="1" dirty="0"/>
              <a:t>clear tasks</a:t>
            </a:r>
            <a:r>
              <a:rPr lang="en-GB" dirty="0"/>
              <a:t> that direct users to complete specific activities.</a:t>
            </a:r>
          </a:p>
          <a:p>
            <a:pPr marL="285750" indent="-285750">
              <a:buFont typeface="Arial" panose="020B0604020202020204" pitchFamily="34" charset="0"/>
              <a:buChar char="•"/>
            </a:pPr>
            <a:r>
              <a:rPr lang="en-GB" dirty="0"/>
              <a:t>Each task has a </a:t>
            </a:r>
            <a:r>
              <a:rPr lang="en-GB" b="1" dirty="0"/>
              <a:t>well-defined goal</a:t>
            </a:r>
            <a:r>
              <a:rPr lang="en-GB" dirty="0"/>
              <a:t>, reducing ambiguity in responses.</a:t>
            </a:r>
          </a:p>
          <a:p>
            <a:pPr marL="285750" indent="-285750">
              <a:buFont typeface="Arial" panose="020B0604020202020204" pitchFamily="34" charset="0"/>
              <a:buChar char="•"/>
            </a:pPr>
            <a:r>
              <a:rPr lang="en-GB" dirty="0"/>
              <a:t>This helps in breaking down a </a:t>
            </a:r>
            <a:r>
              <a:rPr lang="en-GB" b="1" dirty="0"/>
              <a:t>complex problem</a:t>
            </a:r>
            <a:r>
              <a:rPr lang="en-GB" dirty="0"/>
              <a:t> into manageable steps.</a:t>
            </a:r>
          </a:p>
        </p:txBody>
      </p:sp>
    </p:spTree>
    <p:extLst>
      <p:ext uri="{BB962C8B-B14F-4D97-AF65-F5344CB8AC3E}">
        <p14:creationId xmlns:p14="http://schemas.microsoft.com/office/powerpoint/2010/main" val="17325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C4A-972F-C1EB-5456-6AAAE2C4A7AD}"/>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5" name="Picture 4" descr="A white background with black text&#10;&#10;AI-generated content may be incorrect.">
            <a:extLst>
              <a:ext uri="{FF2B5EF4-FFF2-40B4-BE49-F238E27FC236}">
                <a16:creationId xmlns:a16="http://schemas.microsoft.com/office/drawing/2014/main" id="{80125542-75F2-7BA1-C72C-5A38F7991285}"/>
              </a:ext>
            </a:extLst>
          </p:cNvPr>
          <p:cNvPicPr>
            <a:picLocks noChangeAspect="1"/>
          </p:cNvPicPr>
          <p:nvPr/>
        </p:nvPicPr>
        <p:blipFill>
          <a:blip r:embed="rId3"/>
          <a:stretch>
            <a:fillRect/>
          </a:stretch>
        </p:blipFill>
        <p:spPr>
          <a:xfrm>
            <a:off x="1606550" y="1397000"/>
            <a:ext cx="6419850" cy="1073554"/>
          </a:xfrm>
          <a:prstGeom prst="rect">
            <a:avLst/>
          </a:prstGeom>
        </p:spPr>
      </p:pic>
      <p:pic>
        <p:nvPicPr>
          <p:cNvPr id="7" name="Picture 6" descr="A graph with numbers and a bar&#10;&#10;AI-generated content may be incorrect.">
            <a:extLst>
              <a:ext uri="{FF2B5EF4-FFF2-40B4-BE49-F238E27FC236}">
                <a16:creationId xmlns:a16="http://schemas.microsoft.com/office/drawing/2014/main" id="{6FFD1033-9DEB-5BBB-C79C-837F3652708A}"/>
              </a:ext>
            </a:extLst>
          </p:cNvPr>
          <p:cNvPicPr>
            <a:picLocks noChangeAspect="1"/>
          </p:cNvPicPr>
          <p:nvPr/>
        </p:nvPicPr>
        <p:blipFill>
          <a:blip r:embed="rId4"/>
          <a:stretch>
            <a:fillRect/>
          </a:stretch>
        </p:blipFill>
        <p:spPr>
          <a:xfrm>
            <a:off x="1257300" y="3098800"/>
            <a:ext cx="7473142" cy="2362200"/>
          </a:xfrm>
          <a:prstGeom prst="rect">
            <a:avLst/>
          </a:prstGeom>
        </p:spPr>
      </p:pic>
      <p:sp>
        <p:nvSpPr>
          <p:cNvPr id="8" name="TextBox 7">
            <a:extLst>
              <a:ext uri="{FF2B5EF4-FFF2-40B4-BE49-F238E27FC236}">
                <a16:creationId xmlns:a16="http://schemas.microsoft.com/office/drawing/2014/main" id="{EFF8F2CB-1B06-3A85-F4BE-A237FD50CFD8}"/>
              </a:ext>
            </a:extLst>
          </p:cNvPr>
          <p:cNvSpPr txBox="1"/>
          <p:nvPr/>
        </p:nvSpPr>
        <p:spPr>
          <a:xfrm>
            <a:off x="4330700" y="2565400"/>
            <a:ext cx="3695700" cy="369332"/>
          </a:xfrm>
          <a:prstGeom prst="rect">
            <a:avLst/>
          </a:prstGeom>
          <a:noFill/>
        </p:spPr>
        <p:txBody>
          <a:bodyPr wrap="square" rtlCol="0">
            <a:spAutoFit/>
          </a:bodyPr>
          <a:lstStyle/>
          <a:p>
            <a:r>
              <a:rPr lang="en-US" dirty="0"/>
              <a:t>12/17 responses = 70.6%</a:t>
            </a:r>
          </a:p>
        </p:txBody>
      </p:sp>
    </p:spTree>
    <p:extLst>
      <p:ext uri="{BB962C8B-B14F-4D97-AF65-F5344CB8AC3E}">
        <p14:creationId xmlns:p14="http://schemas.microsoft.com/office/powerpoint/2010/main" val="227301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08EFB49-087D-58B6-23CC-38482FB172D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8" name="Picture 7" descr="A screenshot of a computer&#10;&#10;AI-generated content may be incorrect.">
            <a:extLst>
              <a:ext uri="{FF2B5EF4-FFF2-40B4-BE49-F238E27FC236}">
                <a16:creationId xmlns:a16="http://schemas.microsoft.com/office/drawing/2014/main" id="{B89A99C8-208F-8350-CCAA-5B62D3306205}"/>
              </a:ext>
            </a:extLst>
          </p:cNvPr>
          <p:cNvPicPr>
            <a:picLocks noChangeAspect="1"/>
          </p:cNvPicPr>
          <p:nvPr/>
        </p:nvPicPr>
        <p:blipFill>
          <a:blip r:embed="rId3"/>
          <a:stretch>
            <a:fillRect/>
          </a:stretch>
        </p:blipFill>
        <p:spPr>
          <a:xfrm>
            <a:off x="463550" y="3105150"/>
            <a:ext cx="4354388" cy="2386151"/>
          </a:xfrm>
          <a:prstGeom prst="rect">
            <a:avLst/>
          </a:prstGeom>
          <a:ln>
            <a:solidFill>
              <a:schemeClr val="bg1">
                <a:lumMod val="65000"/>
              </a:schemeClr>
            </a:solidFill>
          </a:ln>
        </p:spPr>
      </p:pic>
      <p:pic>
        <p:nvPicPr>
          <p:cNvPr id="10" name="Picture 9" descr="A white background with black text&#10;&#10;AI-generated content may be incorrect.">
            <a:extLst>
              <a:ext uri="{FF2B5EF4-FFF2-40B4-BE49-F238E27FC236}">
                <a16:creationId xmlns:a16="http://schemas.microsoft.com/office/drawing/2014/main" id="{CA01460C-5B52-211A-88EC-003B56F9C31F}"/>
              </a:ext>
            </a:extLst>
          </p:cNvPr>
          <p:cNvPicPr>
            <a:picLocks noChangeAspect="1"/>
          </p:cNvPicPr>
          <p:nvPr/>
        </p:nvPicPr>
        <p:blipFill>
          <a:blip r:embed="rId4"/>
          <a:stretch>
            <a:fillRect/>
          </a:stretch>
        </p:blipFill>
        <p:spPr>
          <a:xfrm>
            <a:off x="685800" y="1366699"/>
            <a:ext cx="3581400" cy="977900"/>
          </a:xfrm>
          <a:prstGeom prst="rect">
            <a:avLst/>
          </a:prstGeom>
          <a:ln>
            <a:solidFill>
              <a:schemeClr val="bg1">
                <a:lumMod val="65000"/>
              </a:schemeClr>
            </a:solidFill>
          </a:ln>
        </p:spPr>
      </p:pic>
      <p:pic>
        <p:nvPicPr>
          <p:cNvPr id="1026" name="Picture 2" descr="Output image">
            <a:extLst>
              <a:ext uri="{FF2B5EF4-FFF2-40B4-BE49-F238E27FC236}">
                <a16:creationId xmlns:a16="http://schemas.microsoft.com/office/drawing/2014/main" id="{A81E885D-1BAE-1433-BBAD-3A8290AD8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49" y="1406490"/>
            <a:ext cx="7213551" cy="339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0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207B-954A-B808-3BC0-E22C8065043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5508D77-CA90-9DBB-1F42-D688142B7B8A}"/>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pic>
        <p:nvPicPr>
          <p:cNvPr id="12" name="Picture 11" descr="A close up of a text&#10;&#10;AI-generated content may be incorrect.">
            <a:extLst>
              <a:ext uri="{FF2B5EF4-FFF2-40B4-BE49-F238E27FC236}">
                <a16:creationId xmlns:a16="http://schemas.microsoft.com/office/drawing/2014/main" id="{AE76A31F-B04B-6BD2-A2DE-198E3FA05788}"/>
              </a:ext>
            </a:extLst>
          </p:cNvPr>
          <p:cNvPicPr>
            <a:picLocks noChangeAspect="1"/>
          </p:cNvPicPr>
          <p:nvPr/>
        </p:nvPicPr>
        <p:blipFill>
          <a:blip r:embed="rId3"/>
          <a:stretch>
            <a:fillRect/>
          </a:stretch>
        </p:blipFill>
        <p:spPr>
          <a:xfrm>
            <a:off x="1485899" y="1101448"/>
            <a:ext cx="7483053" cy="977899"/>
          </a:xfrm>
          <a:prstGeom prst="rect">
            <a:avLst/>
          </a:prstGeom>
          <a:ln>
            <a:solidFill>
              <a:schemeClr val="bg1">
                <a:lumMod val="65000"/>
              </a:schemeClr>
            </a:solidFill>
          </a:ln>
        </p:spPr>
      </p:pic>
      <p:sp>
        <p:nvSpPr>
          <p:cNvPr id="2" name="Rectangle 1">
            <a:extLst>
              <a:ext uri="{FF2B5EF4-FFF2-40B4-BE49-F238E27FC236}">
                <a16:creationId xmlns:a16="http://schemas.microsoft.com/office/drawing/2014/main" id="{95E7FBA4-E844-EDAF-BF13-6D9B0752B762}"/>
              </a:ext>
            </a:extLst>
          </p:cNvPr>
          <p:cNvSpPr>
            <a:spLocks noChangeArrowheads="1"/>
          </p:cNvSpPr>
          <p:nvPr/>
        </p:nvSpPr>
        <p:spPr bwMode="auto">
          <a:xfrm>
            <a:off x="1736708" y="-27246145"/>
            <a:ext cx="10455291" cy="5453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sp>
        <p:nvSpPr>
          <p:cNvPr id="3" name="Rectangle 2">
            <a:extLst>
              <a:ext uri="{FF2B5EF4-FFF2-40B4-BE49-F238E27FC236}">
                <a16:creationId xmlns:a16="http://schemas.microsoft.com/office/drawing/2014/main" id="{1C1AD16D-079E-91BF-FA36-54B3AABC5A38}"/>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2" descr="Output image">
            <a:extLst>
              <a:ext uri="{FF2B5EF4-FFF2-40B4-BE49-F238E27FC236}">
                <a16:creationId xmlns:a16="http://schemas.microsoft.com/office/drawing/2014/main" id="{4F9C101A-3E33-E768-ECA1-210CC3AA2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582" y="2336800"/>
            <a:ext cx="8962836" cy="405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1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6667-F1E3-E5D7-CB7C-4D768D8B76C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D900CA-0FFD-F6AB-3C59-1C27BF3FA217}"/>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252352BD-2F5B-B068-1602-FDBA71493346}"/>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 name="Picture 8" descr="A screenshot of a phone number&#10;&#10;AI-generated content may be incorrect.">
            <a:extLst>
              <a:ext uri="{FF2B5EF4-FFF2-40B4-BE49-F238E27FC236}">
                <a16:creationId xmlns:a16="http://schemas.microsoft.com/office/drawing/2014/main" id="{F41B7167-03B0-A4D3-7706-CC182CE1F981}"/>
              </a:ext>
            </a:extLst>
          </p:cNvPr>
          <p:cNvPicPr>
            <a:picLocks noChangeAspect="1"/>
          </p:cNvPicPr>
          <p:nvPr/>
        </p:nvPicPr>
        <p:blipFill>
          <a:blip r:embed="rId3"/>
          <a:stretch>
            <a:fillRect/>
          </a:stretch>
        </p:blipFill>
        <p:spPr>
          <a:xfrm>
            <a:off x="1574801" y="1293693"/>
            <a:ext cx="7785162" cy="1640132"/>
          </a:xfrm>
          <a:prstGeom prst="rect">
            <a:avLst/>
          </a:prstGeom>
        </p:spPr>
      </p:pic>
      <p:pic>
        <p:nvPicPr>
          <p:cNvPr id="11" name="Picture 10" descr="A graph with purple squares and numbers&#10;&#10;AI-generated content may be incorrect.">
            <a:extLst>
              <a:ext uri="{FF2B5EF4-FFF2-40B4-BE49-F238E27FC236}">
                <a16:creationId xmlns:a16="http://schemas.microsoft.com/office/drawing/2014/main" id="{25FF4243-A9D7-745E-0125-1F31E7FD1D5B}"/>
              </a:ext>
            </a:extLst>
          </p:cNvPr>
          <p:cNvPicPr>
            <a:picLocks noChangeAspect="1"/>
          </p:cNvPicPr>
          <p:nvPr/>
        </p:nvPicPr>
        <p:blipFill>
          <a:blip r:embed="rId4"/>
          <a:stretch>
            <a:fillRect/>
          </a:stretch>
        </p:blipFill>
        <p:spPr>
          <a:xfrm>
            <a:off x="2022507" y="3394940"/>
            <a:ext cx="6889750" cy="2169367"/>
          </a:xfrm>
          <a:prstGeom prst="rect">
            <a:avLst/>
          </a:prstGeom>
        </p:spPr>
      </p:pic>
    </p:spTree>
    <p:extLst>
      <p:ext uri="{BB962C8B-B14F-4D97-AF65-F5344CB8AC3E}">
        <p14:creationId xmlns:p14="http://schemas.microsoft.com/office/powerpoint/2010/main" val="193025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3EA-5B9B-E279-D2A5-60E02B2697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72832E8-E221-81FF-19B6-B8C56516CB74}"/>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D210D7A9-F56D-F433-BBB5-0B6D29B2191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4" name="Picture 3">
            <a:extLst>
              <a:ext uri="{FF2B5EF4-FFF2-40B4-BE49-F238E27FC236}">
                <a16:creationId xmlns:a16="http://schemas.microsoft.com/office/drawing/2014/main" id="{F29529A3-57CA-28BC-B269-7C2EB54E55C0}"/>
              </a:ext>
            </a:extLst>
          </p:cNvPr>
          <p:cNvPicPr>
            <a:picLocks noChangeAspect="1"/>
          </p:cNvPicPr>
          <p:nvPr/>
        </p:nvPicPr>
        <p:blipFill>
          <a:blip r:embed="rId3"/>
          <a:stretch>
            <a:fillRect/>
          </a:stretch>
        </p:blipFill>
        <p:spPr>
          <a:xfrm>
            <a:off x="1517650" y="1101448"/>
            <a:ext cx="8015544" cy="840823"/>
          </a:xfrm>
          <a:prstGeom prst="rect">
            <a:avLst/>
          </a:prstGeom>
        </p:spPr>
      </p:pic>
      <p:pic>
        <p:nvPicPr>
          <p:cNvPr id="5122" name="Picture 2" descr="Output image">
            <a:extLst>
              <a:ext uri="{FF2B5EF4-FFF2-40B4-BE49-F238E27FC236}">
                <a16:creationId xmlns:a16="http://schemas.microsoft.com/office/drawing/2014/main" id="{33B57227-C7DE-4C16-D8F4-905A692A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61" y="2174875"/>
            <a:ext cx="8015544" cy="35516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96C54C1-112A-809A-FEFA-CD0E912F4C62}"/>
              </a:ext>
            </a:extLst>
          </p:cNvPr>
          <p:cNvSpPr txBox="1"/>
          <p:nvPr/>
        </p:nvSpPr>
        <p:spPr>
          <a:xfrm>
            <a:off x="1701800" y="5857566"/>
            <a:ext cx="9652000" cy="738664"/>
          </a:xfrm>
          <a:prstGeom prst="rect">
            <a:avLst/>
          </a:prstGeom>
          <a:noFill/>
          <a:ln w="28575">
            <a:solidFill>
              <a:srgbClr val="0000EA"/>
            </a:solidFill>
          </a:ln>
        </p:spPr>
        <p:txBody>
          <a:bodyPr wrap="square" rtlCol="0">
            <a:spAutoFit/>
          </a:bodyPr>
          <a:lstStyle/>
          <a:p>
            <a:r>
              <a:rPr lang="en-GB" sz="1400" dirty="0"/>
              <a:t>Sometimes AI would give suggestions that don't align with the project goals. If code gets merged that was written using AI and it doesn't have proper documentation or the author lacks an understanding of the code, it makes things difficult down the line. Once advancements are made to your project and you need to debug/refactor the AI code, it will be harder to understand.</a:t>
            </a:r>
          </a:p>
        </p:txBody>
      </p:sp>
    </p:spTree>
    <p:extLst>
      <p:ext uri="{BB962C8B-B14F-4D97-AF65-F5344CB8AC3E}">
        <p14:creationId xmlns:p14="http://schemas.microsoft.com/office/powerpoint/2010/main" val="39679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D663-000F-0B04-8C53-7F79E30DA81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3ACC8CE-2B66-A177-34E3-72AADA5EAB2E}"/>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C3C7D100-4283-6B98-6F75-534BE3452A7C}"/>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7170" name="Picture 2" descr="Output image">
            <a:extLst>
              <a:ext uri="{FF2B5EF4-FFF2-40B4-BE49-F238E27FC236}">
                <a16:creationId xmlns:a16="http://schemas.microsoft.com/office/drawing/2014/main" id="{512EBF36-E36B-1871-BB87-C499D70D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362" y="2432325"/>
            <a:ext cx="8647438" cy="3400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42AC2D-F3DF-807E-5B9A-2ADD42D421B3}"/>
              </a:ext>
            </a:extLst>
          </p:cNvPr>
          <p:cNvPicPr>
            <a:picLocks noChangeAspect="1"/>
          </p:cNvPicPr>
          <p:nvPr/>
        </p:nvPicPr>
        <p:blipFill>
          <a:blip r:embed="rId4"/>
          <a:stretch>
            <a:fillRect/>
          </a:stretch>
        </p:blipFill>
        <p:spPr>
          <a:xfrm>
            <a:off x="838200" y="1358899"/>
            <a:ext cx="8746232" cy="815975"/>
          </a:xfrm>
          <a:prstGeom prst="rect">
            <a:avLst/>
          </a:prstGeom>
        </p:spPr>
      </p:pic>
    </p:spTree>
    <p:extLst>
      <p:ext uri="{BB962C8B-B14F-4D97-AF65-F5344CB8AC3E}">
        <p14:creationId xmlns:p14="http://schemas.microsoft.com/office/powerpoint/2010/main" val="3208341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784C8-3E5B-DBA9-5953-060E5A3660C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6323EEC-0C88-89E6-3172-717FC33B2476}"/>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3734BA3D-CF48-0A0C-21BF-764335B22059}"/>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9218" name="Picture 2" descr="Output image">
            <a:extLst>
              <a:ext uri="{FF2B5EF4-FFF2-40B4-BE49-F238E27FC236}">
                <a16:creationId xmlns:a16="http://schemas.microsoft.com/office/drawing/2014/main" id="{369B1E42-055B-33A6-309B-F5D301235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2771358"/>
            <a:ext cx="8267700" cy="3540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AI-generated content may be incorrect.">
            <a:extLst>
              <a:ext uri="{FF2B5EF4-FFF2-40B4-BE49-F238E27FC236}">
                <a16:creationId xmlns:a16="http://schemas.microsoft.com/office/drawing/2014/main" id="{A7D94E02-C4A6-1D69-382C-77C69A8FF5B2}"/>
              </a:ext>
            </a:extLst>
          </p:cNvPr>
          <p:cNvPicPr>
            <a:picLocks noChangeAspect="1"/>
          </p:cNvPicPr>
          <p:nvPr/>
        </p:nvPicPr>
        <p:blipFill>
          <a:blip r:embed="rId4"/>
          <a:stretch>
            <a:fillRect/>
          </a:stretch>
        </p:blipFill>
        <p:spPr>
          <a:xfrm>
            <a:off x="2063750" y="1199802"/>
            <a:ext cx="7537450" cy="1349611"/>
          </a:xfrm>
          <a:prstGeom prst="rect">
            <a:avLst/>
          </a:prstGeom>
        </p:spPr>
      </p:pic>
    </p:spTree>
    <p:extLst>
      <p:ext uri="{BB962C8B-B14F-4D97-AF65-F5344CB8AC3E}">
        <p14:creationId xmlns:p14="http://schemas.microsoft.com/office/powerpoint/2010/main" val="426380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FB532-13BB-7399-9044-8F14F5BC035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89085E5-34AA-B7C9-55F5-0C4B8A1E3E8C}"/>
              </a:ext>
            </a:extLst>
          </p:cNvPr>
          <p:cNvSpPr>
            <a:spLocks noGrp="1"/>
          </p:cNvSpPr>
          <p:nvPr>
            <p:ph type="title"/>
          </p:nvPr>
        </p:nvSpPr>
        <p:spPr>
          <a:xfrm>
            <a:off x="838200" y="260625"/>
            <a:ext cx="10515600" cy="840823"/>
          </a:xfrm>
        </p:spPr>
        <p:txBody>
          <a:bodyPr/>
          <a:lstStyle/>
          <a:p>
            <a:r>
              <a:rPr lang="en-US" dirty="0"/>
              <a:t>Last Semesters Survey – Use of </a:t>
            </a:r>
            <a:r>
              <a:rPr lang="en-US" dirty="0" err="1"/>
              <a:t>GenAI</a:t>
            </a:r>
            <a:endParaRPr lang="en-US" dirty="0"/>
          </a:p>
        </p:txBody>
      </p:sp>
      <p:sp>
        <p:nvSpPr>
          <p:cNvPr id="3" name="Rectangle 2">
            <a:extLst>
              <a:ext uri="{FF2B5EF4-FFF2-40B4-BE49-F238E27FC236}">
                <a16:creationId xmlns:a16="http://schemas.microsoft.com/office/drawing/2014/main" id="{A79B1ADA-B9B0-15DA-83DF-8C36F437E907}"/>
              </a:ext>
            </a:extLst>
          </p:cNvPr>
          <p:cNvSpPr>
            <a:spLocks noChangeArrowheads="1"/>
          </p:cNvSpPr>
          <p:nvPr/>
        </p:nvSpPr>
        <p:spPr bwMode="auto">
          <a:xfrm>
            <a:off x="-12479278" y="-36036167"/>
            <a:ext cx="7785163" cy="6808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  </a:t>
            </a:r>
            <a:r>
              <a:rPr kumimoji="0" lang="en-BE" altLang="en-BE" sz="88000" b="0" i="0" u="none" strike="noStrike" cap="none" normalizeH="0" baseline="0">
                <a:ln>
                  <a:noFill/>
                </a:ln>
                <a:solidFill>
                  <a:schemeClr val="tx1"/>
                </a:solidFill>
                <a:effectLst/>
                <a:latin typeface="Arial" panose="020B0604020202020204" pitchFamily="34" charset="0"/>
              </a:rPr>
              <a:t>          </a:t>
            </a:r>
            <a:endParaRPr kumimoji="0" lang="en-BE" altLang="en-B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800" b="0" i="0" u="none" strike="noStrike" cap="none" normalizeH="0" baseline="0">
                <a:ln>
                  <a:noFill/>
                </a:ln>
                <a:solidFill>
                  <a:schemeClr val="tx1"/>
                </a:solidFill>
                <a:effectLst/>
                <a:latin typeface="Arial" panose="020B0604020202020204" pitchFamily="34" charset="0"/>
              </a:rPr>
              <a:t>Interactive</a:t>
            </a:r>
          </a:p>
        </p:txBody>
      </p:sp>
      <p:pic>
        <p:nvPicPr>
          <p:cNvPr id="11266" name="Picture 2" descr="Output image">
            <a:extLst>
              <a:ext uri="{FF2B5EF4-FFF2-40B4-BE49-F238E27FC236}">
                <a16:creationId xmlns:a16="http://schemas.microsoft.com/office/drawing/2014/main" id="{9EAFC762-CD8E-887E-69B9-F58C840E3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228850"/>
            <a:ext cx="9550400" cy="4067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DC5AA8-2181-784D-D0E9-2E9EECD0AA9A}"/>
              </a:ext>
            </a:extLst>
          </p:cNvPr>
          <p:cNvPicPr>
            <a:picLocks noChangeAspect="1"/>
          </p:cNvPicPr>
          <p:nvPr/>
        </p:nvPicPr>
        <p:blipFill>
          <a:blip r:embed="rId4"/>
          <a:stretch>
            <a:fillRect/>
          </a:stretch>
        </p:blipFill>
        <p:spPr>
          <a:xfrm>
            <a:off x="1739899" y="1101448"/>
            <a:ext cx="7247093" cy="840823"/>
          </a:xfrm>
          <a:prstGeom prst="rect">
            <a:avLst/>
          </a:prstGeom>
        </p:spPr>
      </p:pic>
    </p:spTree>
    <p:extLst>
      <p:ext uri="{BB962C8B-B14F-4D97-AF65-F5344CB8AC3E}">
        <p14:creationId xmlns:p14="http://schemas.microsoft.com/office/powerpoint/2010/main" val="278244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9912-CA2E-3C48-106F-A3D1F121413D}"/>
              </a:ext>
            </a:extLst>
          </p:cNvPr>
          <p:cNvSpPr>
            <a:spLocks noGrp="1"/>
          </p:cNvSpPr>
          <p:nvPr>
            <p:ph type="title"/>
          </p:nvPr>
        </p:nvSpPr>
        <p:spPr/>
        <p:txBody>
          <a:bodyPr/>
          <a:lstStyle/>
          <a:p>
            <a:r>
              <a:rPr lang="en-GB" dirty="0">
                <a:solidFill>
                  <a:srgbClr val="0D0D0D"/>
                </a:solidFill>
                <a:latin typeface="Söhne"/>
              </a:rPr>
              <a:t>C</a:t>
            </a:r>
            <a:r>
              <a:rPr lang="en-GB" b="0" i="0" dirty="0">
                <a:solidFill>
                  <a:srgbClr val="0D0D0D"/>
                </a:solidFill>
                <a:effectLst/>
                <a:latin typeface="Söhne"/>
              </a:rPr>
              <a:t>onclusion</a:t>
            </a:r>
            <a:endParaRPr lang="en-US" dirty="0"/>
          </a:p>
        </p:txBody>
      </p:sp>
      <p:sp>
        <p:nvSpPr>
          <p:cNvPr id="5" name="TextBox 4">
            <a:extLst>
              <a:ext uri="{FF2B5EF4-FFF2-40B4-BE49-F238E27FC236}">
                <a16:creationId xmlns:a16="http://schemas.microsoft.com/office/drawing/2014/main" id="{B56798C5-9A8A-10E5-8A07-642EB7BB8A7F}"/>
              </a:ext>
            </a:extLst>
          </p:cNvPr>
          <p:cNvSpPr txBox="1"/>
          <p:nvPr/>
        </p:nvSpPr>
        <p:spPr>
          <a:xfrm>
            <a:off x="1261711" y="2197606"/>
            <a:ext cx="9307630" cy="1569660"/>
          </a:xfrm>
          <a:prstGeom prst="rect">
            <a:avLst/>
          </a:prstGeom>
          <a:noFill/>
          <a:ln w="28575">
            <a:solidFill>
              <a:srgbClr val="0000EA"/>
            </a:solidFill>
          </a:ln>
        </p:spPr>
        <p:txBody>
          <a:bodyPr wrap="square">
            <a:spAutoFit/>
          </a:bodyPr>
          <a:lstStyle/>
          <a:p>
            <a:pPr algn="just"/>
            <a:r>
              <a:rPr lang="en-GB" sz="2400" b="0" i="0" dirty="0">
                <a:solidFill>
                  <a:srgbClr val="0D0D0D"/>
                </a:solidFill>
                <a:effectLst/>
                <a:latin typeface="+mj-lt"/>
              </a:rPr>
              <a:t>Integrating </a:t>
            </a:r>
            <a:r>
              <a:rPr lang="en-GB" sz="2400" b="0" i="0" dirty="0" err="1">
                <a:solidFill>
                  <a:srgbClr val="0D0D0D"/>
                </a:solidFill>
                <a:effectLst/>
                <a:latin typeface="+mj-lt"/>
              </a:rPr>
              <a:t>ChatGPT</a:t>
            </a:r>
            <a:r>
              <a:rPr lang="en-GB" sz="2400" b="0" i="0" dirty="0">
                <a:solidFill>
                  <a:srgbClr val="0D0D0D"/>
                </a:solidFill>
                <a:effectLst/>
                <a:latin typeface="+mj-lt"/>
              </a:rPr>
              <a:t> into </a:t>
            </a:r>
            <a:r>
              <a:rPr lang="en-GB" sz="2400" dirty="0">
                <a:solidFill>
                  <a:srgbClr val="0D0D0D"/>
                </a:solidFill>
                <a:latin typeface="+mj-lt"/>
              </a:rPr>
              <a:t>your team projects</a:t>
            </a:r>
            <a:r>
              <a:rPr lang="en-GB" sz="2400" b="0" i="0" dirty="0">
                <a:solidFill>
                  <a:srgbClr val="0D0D0D"/>
                </a:solidFill>
                <a:effectLst/>
                <a:latin typeface="+mj-lt"/>
              </a:rPr>
              <a:t> offers exciting opportunities but also comes with challenges. By fostering collaboration, we can harness the potential of ChatGPT while developing critical thinking skills and ensuring the quality of our solutions.</a:t>
            </a:r>
          </a:p>
        </p:txBody>
      </p:sp>
    </p:spTree>
    <p:extLst>
      <p:ext uri="{BB962C8B-B14F-4D97-AF65-F5344CB8AC3E}">
        <p14:creationId xmlns:p14="http://schemas.microsoft.com/office/powerpoint/2010/main" val="95704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of software development&#10;&#10;Description automatically generated">
            <a:extLst>
              <a:ext uri="{FF2B5EF4-FFF2-40B4-BE49-F238E27FC236}">
                <a16:creationId xmlns:a16="http://schemas.microsoft.com/office/drawing/2014/main" id="{1E53B8D2-A015-796E-282E-13FA9B35167D}"/>
              </a:ext>
            </a:extLst>
          </p:cNvPr>
          <p:cNvPicPr>
            <a:picLocks noGrp="1" noChangeAspect="1"/>
          </p:cNvPicPr>
          <p:nvPr>
            <p:ph idx="1"/>
          </p:nvPr>
        </p:nvPicPr>
        <p:blipFill rotWithShape="1">
          <a:blip r:embed="rId2"/>
          <a:srcRect l="4083" t="5682" r="3267" b="6818"/>
          <a:stretch/>
        </p:blipFill>
        <p:spPr>
          <a:xfrm>
            <a:off x="1323497" y="1179443"/>
            <a:ext cx="6345760" cy="4352994"/>
          </a:xfrm>
        </p:spPr>
      </p:pic>
      <p:sp>
        <p:nvSpPr>
          <p:cNvPr id="6" name="Title 1">
            <a:extLst>
              <a:ext uri="{FF2B5EF4-FFF2-40B4-BE49-F238E27FC236}">
                <a16:creationId xmlns:a16="http://schemas.microsoft.com/office/drawing/2014/main" id="{99E900AA-A258-8E6D-0400-2EDE03100C66}"/>
              </a:ext>
            </a:extLst>
          </p:cNvPr>
          <p:cNvSpPr>
            <a:spLocks noGrp="1"/>
          </p:cNvSpPr>
          <p:nvPr>
            <p:ph type="title"/>
          </p:nvPr>
        </p:nvSpPr>
        <p:spPr>
          <a:xfrm>
            <a:off x="639417" y="0"/>
            <a:ext cx="11169317" cy="1325563"/>
          </a:xfrm>
        </p:spPr>
        <p:txBody>
          <a:bodyPr>
            <a:normAutofit/>
          </a:bodyPr>
          <a:lstStyle/>
          <a:p>
            <a:r>
              <a:rPr lang="en-US" sz="3600" dirty="0"/>
              <a:t>What SE Tasks have been addressed to date using LLM4SE</a:t>
            </a:r>
          </a:p>
        </p:txBody>
      </p:sp>
      <p:sp>
        <p:nvSpPr>
          <p:cNvPr id="8" name="TextBox 7">
            <a:extLst>
              <a:ext uri="{FF2B5EF4-FFF2-40B4-BE49-F238E27FC236}">
                <a16:creationId xmlns:a16="http://schemas.microsoft.com/office/drawing/2014/main" id="{01CF543B-7D57-489A-B140-5ADCD64D9394}"/>
              </a:ext>
            </a:extLst>
          </p:cNvPr>
          <p:cNvSpPr txBox="1"/>
          <p:nvPr/>
        </p:nvSpPr>
        <p:spPr>
          <a:xfrm>
            <a:off x="383264" y="5656375"/>
            <a:ext cx="11425471" cy="400110"/>
          </a:xfrm>
          <a:prstGeom prst="rect">
            <a:avLst/>
          </a:prstGeom>
          <a:noFill/>
          <a:ln w="28575">
            <a:solidFill>
              <a:srgbClr val="C00000"/>
            </a:solidFill>
          </a:ln>
        </p:spPr>
        <p:txBody>
          <a:bodyPr wrap="square">
            <a:spAutoFit/>
          </a:bodyPr>
          <a:lstStyle/>
          <a:p>
            <a:r>
              <a:rPr lang="en-US" sz="2000" dirty="0"/>
              <a:t>58.37% in software development showcases the significance of LLMs in producing code or text</a:t>
            </a:r>
          </a:p>
        </p:txBody>
      </p:sp>
    </p:spTree>
    <p:extLst>
      <p:ext uri="{BB962C8B-B14F-4D97-AF65-F5344CB8AC3E}">
        <p14:creationId xmlns:p14="http://schemas.microsoft.com/office/powerpoint/2010/main" val="4335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36A0-0A13-F5F9-6343-D5618AE43BB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8DEEF3E-C4E8-CD19-28CB-15CD66B68996}"/>
              </a:ext>
            </a:extLst>
          </p:cNvPr>
          <p:cNvSpPr>
            <a:spLocks noGrp="1"/>
          </p:cNvSpPr>
          <p:nvPr>
            <p:ph idx="1"/>
          </p:nvPr>
        </p:nvSpPr>
        <p:spPr>
          <a:xfrm>
            <a:off x="838200" y="1825625"/>
            <a:ext cx="10515600" cy="2606675"/>
          </a:xfrm>
        </p:spPr>
        <p:txBody>
          <a:bodyPr/>
          <a:lstStyle/>
          <a:p>
            <a:pPr marL="0" indent="0">
              <a:buNone/>
            </a:pPr>
            <a:r>
              <a:rPr lang="en-US" dirty="0"/>
              <a:t>A recent survey found that 87% of 574 GitHub developers rely on </a:t>
            </a:r>
            <a:r>
              <a:rPr lang="en-US" dirty="0" err="1"/>
              <a:t>GenAI</a:t>
            </a:r>
            <a:r>
              <a:rPr lang="en-US" dirty="0"/>
              <a:t> tools </a:t>
            </a:r>
          </a:p>
          <a:p>
            <a:pPr lvl="1"/>
            <a:r>
              <a:rPr lang="en-US" dirty="0"/>
              <a:t>Underscoring the growing demand for </a:t>
            </a:r>
            <a:r>
              <a:rPr lang="en-US" dirty="0" err="1"/>
              <a:t>GenAI</a:t>
            </a:r>
            <a:endParaRPr lang="en-US" dirty="0"/>
          </a:p>
          <a:p>
            <a:pPr lvl="1"/>
            <a:r>
              <a:rPr lang="en-US" dirty="0"/>
              <a:t>https://</a:t>
            </a:r>
            <a:r>
              <a:rPr lang="en-US" dirty="0" err="1"/>
              <a:t>arxiv.org</a:t>
            </a:r>
            <a:r>
              <a:rPr lang="en-US" dirty="0"/>
              <a:t>/abs/2411.10877</a:t>
            </a:r>
          </a:p>
        </p:txBody>
      </p:sp>
    </p:spTree>
    <p:extLst>
      <p:ext uri="{BB962C8B-B14F-4D97-AF65-F5344CB8AC3E}">
        <p14:creationId xmlns:p14="http://schemas.microsoft.com/office/powerpoint/2010/main" val="45161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415A-7280-6481-9661-2389A6DF1F77}"/>
              </a:ext>
            </a:extLst>
          </p:cNvPr>
          <p:cNvSpPr>
            <a:spLocks noGrp="1"/>
          </p:cNvSpPr>
          <p:nvPr>
            <p:ph type="title"/>
          </p:nvPr>
        </p:nvSpPr>
        <p:spPr>
          <a:xfrm>
            <a:off x="729343" y="0"/>
            <a:ext cx="10515600" cy="1325563"/>
          </a:xfrm>
        </p:spPr>
        <p:txBody>
          <a:bodyPr>
            <a:normAutofit/>
          </a:bodyPr>
          <a:lstStyle/>
          <a:p>
            <a:r>
              <a:rPr lang="en-US" sz="4000" dirty="0"/>
              <a:t>Objectives of Using ChatGPT in Team projects</a:t>
            </a:r>
          </a:p>
        </p:txBody>
      </p:sp>
      <p:sp>
        <p:nvSpPr>
          <p:cNvPr id="3" name="Content Placeholder 2">
            <a:extLst>
              <a:ext uri="{FF2B5EF4-FFF2-40B4-BE49-F238E27FC236}">
                <a16:creationId xmlns:a16="http://schemas.microsoft.com/office/drawing/2014/main" id="{CB33C277-446F-FCD1-9357-14E74B53E211}"/>
              </a:ext>
            </a:extLst>
          </p:cNvPr>
          <p:cNvSpPr>
            <a:spLocks noGrp="1"/>
          </p:cNvSpPr>
          <p:nvPr>
            <p:ph idx="1"/>
          </p:nvPr>
        </p:nvSpPr>
        <p:spPr>
          <a:xfrm>
            <a:off x="838200" y="1121229"/>
            <a:ext cx="10515600" cy="5246915"/>
          </a:xfrm>
        </p:spPr>
        <p:txBody>
          <a:bodyPr>
            <a:normAutofit/>
          </a:bodyPr>
          <a:lstStyle/>
          <a:p>
            <a:r>
              <a:rPr lang="en-US" sz="2600" b="1" dirty="0"/>
              <a:t>Enhancing Problem-Solving Skills: </a:t>
            </a:r>
            <a:r>
              <a:rPr lang="en-US" sz="2600" dirty="0"/>
              <a:t>Utilize </a:t>
            </a:r>
            <a:r>
              <a:rPr lang="en-US" sz="2600" dirty="0" err="1"/>
              <a:t>ChatGPT</a:t>
            </a:r>
            <a:r>
              <a:rPr lang="en-US" sz="2600" dirty="0"/>
              <a:t> for complex problem-solving tasks.</a:t>
            </a:r>
          </a:p>
          <a:p>
            <a:r>
              <a:rPr lang="en-US" sz="2600" b="1" dirty="0"/>
              <a:t>Improving Code Quality</a:t>
            </a:r>
            <a:r>
              <a:rPr lang="en-US" sz="2600" dirty="0"/>
              <a:t>: Enhance code readability and efficiency with </a:t>
            </a:r>
            <a:r>
              <a:rPr lang="en-US" sz="2600" dirty="0" err="1"/>
              <a:t>ChatGPT</a:t>
            </a:r>
            <a:r>
              <a:rPr lang="en-US" sz="2600" dirty="0"/>
              <a:t> insights.</a:t>
            </a:r>
          </a:p>
          <a:p>
            <a:r>
              <a:rPr lang="en-US" sz="2600" b="1" dirty="0"/>
              <a:t>Promoting Creativity</a:t>
            </a:r>
            <a:r>
              <a:rPr lang="en-US" sz="2600" dirty="0"/>
              <a:t>: Inspire innovative solutions and approaches in project development.</a:t>
            </a:r>
          </a:p>
          <a:p>
            <a:r>
              <a:rPr lang="en-US" sz="2600" b="1" dirty="0"/>
              <a:t>Preparing for Industry Tools</a:t>
            </a:r>
            <a:r>
              <a:rPr lang="en-US" sz="2600" dirty="0"/>
              <a:t>: Familiarize students with AI-powered tools for future careers.</a:t>
            </a:r>
          </a:p>
          <a:p>
            <a:r>
              <a:rPr lang="en-US" sz="2600" b="1" dirty="0"/>
              <a:t>Encouraging Collaboration: </a:t>
            </a:r>
            <a:r>
              <a:rPr lang="en-US" sz="2600" dirty="0"/>
              <a:t>Foster teamwork through shared problem-solving with </a:t>
            </a:r>
            <a:r>
              <a:rPr lang="en-US" sz="2600" dirty="0" err="1"/>
              <a:t>ChatGPT</a:t>
            </a:r>
            <a:r>
              <a:rPr lang="en-US" sz="2600" dirty="0"/>
              <a:t>.</a:t>
            </a:r>
          </a:p>
          <a:p>
            <a:r>
              <a:rPr lang="en-US" sz="2600" b="1" dirty="0"/>
              <a:t>Providing Real-World Experience</a:t>
            </a:r>
            <a:r>
              <a:rPr lang="en-US" sz="2600" dirty="0"/>
              <a:t>: Simulate industry scenarios for practical learning.</a:t>
            </a:r>
          </a:p>
        </p:txBody>
      </p:sp>
    </p:spTree>
    <p:extLst>
      <p:ext uri="{BB962C8B-B14F-4D97-AF65-F5344CB8AC3E}">
        <p14:creationId xmlns:p14="http://schemas.microsoft.com/office/powerpoint/2010/main" val="358545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91CCC8F-0124-D8F7-EE6A-D3BAE3043555}"/>
              </a:ext>
            </a:extLst>
          </p:cNvPr>
          <p:cNvSpPr txBox="1"/>
          <p:nvPr/>
        </p:nvSpPr>
        <p:spPr>
          <a:xfrm>
            <a:off x="0" y="6459150"/>
            <a:ext cx="6479382" cy="276999"/>
          </a:xfrm>
          <a:prstGeom prst="rect">
            <a:avLst/>
          </a:prstGeom>
          <a:noFill/>
        </p:spPr>
        <p:txBody>
          <a:bodyPr wrap="square">
            <a:spAutoFit/>
          </a:bodyPr>
          <a:lstStyle/>
          <a:p>
            <a:pPr algn="l"/>
            <a:r>
              <a:rPr lang="en-GB" sz="1200" b="0" i="0" dirty="0">
                <a:solidFill>
                  <a:srgbClr val="333333"/>
                </a:solidFill>
                <a:effectLst/>
                <a:latin typeface="Helvetica Neue" panose="02000503000000020004" pitchFamily="2" charset="0"/>
              </a:rPr>
              <a:t>39th IEEE/ACM International Conference on Automated Software Engineering (ASE 2024).</a:t>
            </a:r>
          </a:p>
        </p:txBody>
      </p:sp>
      <p:pic>
        <p:nvPicPr>
          <p:cNvPr id="11" name="Picture 10" descr="A paper with text on it&#10;&#10;Description automatically generated">
            <a:extLst>
              <a:ext uri="{FF2B5EF4-FFF2-40B4-BE49-F238E27FC236}">
                <a16:creationId xmlns:a16="http://schemas.microsoft.com/office/drawing/2014/main" id="{1F05B2FA-23E4-1D21-EA3A-F0F3EB6D8A94}"/>
              </a:ext>
            </a:extLst>
          </p:cNvPr>
          <p:cNvPicPr>
            <a:picLocks noChangeAspect="1"/>
          </p:cNvPicPr>
          <p:nvPr/>
        </p:nvPicPr>
        <p:blipFill>
          <a:blip r:embed="rId2"/>
          <a:stretch>
            <a:fillRect/>
          </a:stretch>
        </p:blipFill>
        <p:spPr>
          <a:xfrm>
            <a:off x="243682" y="946551"/>
            <a:ext cx="5207000" cy="5308600"/>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1D99BB01-F001-E4C2-F074-AEA5FBD20161}"/>
              </a:ext>
            </a:extLst>
          </p:cNvPr>
          <p:cNvSpPr txBox="1"/>
          <p:nvPr/>
        </p:nvSpPr>
        <p:spPr>
          <a:xfrm>
            <a:off x="5861824" y="4352437"/>
            <a:ext cx="6129337" cy="1569660"/>
          </a:xfrm>
          <a:prstGeom prst="rect">
            <a:avLst/>
          </a:prstGeom>
          <a:noFill/>
          <a:ln>
            <a:solidFill>
              <a:schemeClr val="bg1">
                <a:lumMod val="65000"/>
              </a:schemeClr>
            </a:solidFill>
          </a:ln>
        </p:spPr>
        <p:txBody>
          <a:bodyPr wrap="square" rtlCol="0">
            <a:spAutoFit/>
          </a:bodyPr>
          <a:lstStyle/>
          <a:p>
            <a:r>
              <a:rPr lang="en-US" sz="2400" b="1" dirty="0"/>
              <a:t>Data Collection:</a:t>
            </a:r>
          </a:p>
          <a:p>
            <a:r>
              <a:rPr lang="en-US" sz="2400" dirty="0"/>
              <a:t>We mined 183 instances  of pull requests from 151 repositories that declared code assistance from ChatGPT. </a:t>
            </a:r>
          </a:p>
        </p:txBody>
      </p:sp>
      <p:sp>
        <p:nvSpPr>
          <p:cNvPr id="13" name="Title 1">
            <a:extLst>
              <a:ext uri="{FF2B5EF4-FFF2-40B4-BE49-F238E27FC236}">
                <a16:creationId xmlns:a16="http://schemas.microsoft.com/office/drawing/2014/main" id="{11B74782-6659-91DC-2738-3EC2AD271213}"/>
              </a:ext>
            </a:extLst>
          </p:cNvPr>
          <p:cNvSpPr>
            <a:spLocks noGrp="1"/>
          </p:cNvSpPr>
          <p:nvPr>
            <p:ph type="title"/>
          </p:nvPr>
        </p:nvSpPr>
        <p:spPr>
          <a:xfrm>
            <a:off x="604024" y="96221"/>
            <a:ext cx="10515600" cy="646331"/>
          </a:xfrm>
        </p:spPr>
        <p:txBody>
          <a:bodyPr>
            <a:normAutofit fontScale="90000"/>
          </a:bodyPr>
          <a:lstStyle/>
          <a:p>
            <a:r>
              <a:rPr lang="en-US" dirty="0"/>
              <a:t>Motivation of using ChatGPT is CS472</a:t>
            </a:r>
          </a:p>
        </p:txBody>
      </p:sp>
      <p:pic>
        <p:nvPicPr>
          <p:cNvPr id="15" name="Picture 14" descr="A white paper with black text&#10;&#10;Description automatically generated">
            <a:extLst>
              <a:ext uri="{FF2B5EF4-FFF2-40B4-BE49-F238E27FC236}">
                <a16:creationId xmlns:a16="http://schemas.microsoft.com/office/drawing/2014/main" id="{AAEECE0F-C850-9B58-8D83-9C3F1916D3A6}"/>
              </a:ext>
            </a:extLst>
          </p:cNvPr>
          <p:cNvPicPr>
            <a:picLocks noChangeAspect="1"/>
          </p:cNvPicPr>
          <p:nvPr/>
        </p:nvPicPr>
        <p:blipFill>
          <a:blip r:embed="rId3"/>
          <a:stretch>
            <a:fillRect/>
          </a:stretch>
        </p:blipFill>
        <p:spPr>
          <a:xfrm>
            <a:off x="6203244" y="1279605"/>
            <a:ext cx="3855156" cy="2150363"/>
          </a:xfrm>
          <a:prstGeom prst="rect">
            <a:avLst/>
          </a:prstGeom>
          <a:ln>
            <a:solidFill>
              <a:schemeClr val="bg1">
                <a:lumMod val="65000"/>
              </a:schemeClr>
            </a:solidFill>
          </a:ln>
        </p:spPr>
      </p:pic>
    </p:spTree>
    <p:extLst>
      <p:ext uri="{BB962C8B-B14F-4D97-AF65-F5344CB8AC3E}">
        <p14:creationId xmlns:p14="http://schemas.microsoft.com/office/powerpoint/2010/main" val="393714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2EB1-C493-61CA-8DA9-DBA10666F381}"/>
              </a:ext>
            </a:extLst>
          </p:cNvPr>
          <p:cNvSpPr>
            <a:spLocks noGrp="1"/>
          </p:cNvSpPr>
          <p:nvPr>
            <p:ph type="title"/>
          </p:nvPr>
        </p:nvSpPr>
        <p:spPr>
          <a:xfrm>
            <a:off x="604024" y="96221"/>
            <a:ext cx="10515600" cy="1325563"/>
          </a:xfrm>
        </p:spPr>
        <p:txBody>
          <a:bodyPr/>
          <a:lstStyle/>
          <a:p>
            <a:r>
              <a:rPr lang="en-US" dirty="0"/>
              <a:t>Motivation of using ChatGPT is CS472</a:t>
            </a:r>
          </a:p>
        </p:txBody>
      </p:sp>
      <p:grpSp>
        <p:nvGrpSpPr>
          <p:cNvPr id="6" name="Group 5">
            <a:extLst>
              <a:ext uri="{FF2B5EF4-FFF2-40B4-BE49-F238E27FC236}">
                <a16:creationId xmlns:a16="http://schemas.microsoft.com/office/drawing/2014/main" id="{45DC53B3-DF04-2554-7403-AE8A5FA8D94A}"/>
              </a:ext>
            </a:extLst>
          </p:cNvPr>
          <p:cNvGrpSpPr/>
          <p:nvPr/>
        </p:nvGrpSpPr>
        <p:grpSpPr>
          <a:xfrm>
            <a:off x="868549" y="4186903"/>
            <a:ext cx="4340781" cy="859510"/>
            <a:chOff x="3390405" y="4472524"/>
            <a:chExt cx="4340781" cy="859510"/>
          </a:xfrm>
        </p:grpSpPr>
        <p:grpSp>
          <p:nvGrpSpPr>
            <p:cNvPr id="7" name="Group 6">
              <a:extLst>
                <a:ext uri="{FF2B5EF4-FFF2-40B4-BE49-F238E27FC236}">
                  <a16:creationId xmlns:a16="http://schemas.microsoft.com/office/drawing/2014/main" id="{FD99340B-7119-F517-F815-65F562A19C85}"/>
                </a:ext>
              </a:extLst>
            </p:cNvPr>
            <p:cNvGrpSpPr/>
            <p:nvPr/>
          </p:nvGrpSpPr>
          <p:grpSpPr>
            <a:xfrm>
              <a:off x="3390405" y="4472524"/>
              <a:ext cx="4340781" cy="762461"/>
              <a:chOff x="5781627" y="1522723"/>
              <a:chExt cx="4340781" cy="762461"/>
            </a:xfrm>
          </p:grpSpPr>
          <p:cxnSp>
            <p:nvCxnSpPr>
              <p:cNvPr id="9" name="Straight Arrow Connector 8">
                <a:extLst>
                  <a:ext uri="{FF2B5EF4-FFF2-40B4-BE49-F238E27FC236}">
                    <a16:creationId xmlns:a16="http://schemas.microsoft.com/office/drawing/2014/main" id="{E606D192-ED6B-A973-FF5B-4F4282CE600E}"/>
                  </a:ext>
                </a:extLst>
              </p:cNvPr>
              <p:cNvCxnSpPr>
                <a:cxnSpLocks/>
              </p:cNvCxnSpPr>
              <p:nvPr/>
            </p:nvCxnSpPr>
            <p:spPr>
              <a:xfrm>
                <a:off x="5781627" y="2284274"/>
                <a:ext cx="4340781" cy="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GitHub logo and symbol, meaning, history, PNG">
                <a:extLst>
                  <a:ext uri="{FF2B5EF4-FFF2-40B4-BE49-F238E27FC236}">
                    <a16:creationId xmlns:a16="http://schemas.microsoft.com/office/drawing/2014/main" id="{CF267643-DDFD-DD25-951E-76A64CD147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06" r="19303"/>
              <a:stretch/>
            </p:blipFill>
            <p:spPr bwMode="auto">
              <a:xfrm>
                <a:off x="5781627" y="1522723"/>
                <a:ext cx="681478" cy="62237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Oval 7">
              <a:extLst>
                <a:ext uri="{FF2B5EF4-FFF2-40B4-BE49-F238E27FC236}">
                  <a16:creationId xmlns:a16="http://schemas.microsoft.com/office/drawing/2014/main" id="{33CD09FA-2B96-33D8-2BF3-88B54807D848}"/>
                </a:ext>
              </a:extLst>
            </p:cNvPr>
            <p:cNvSpPr/>
            <p:nvPr/>
          </p:nvSpPr>
          <p:spPr>
            <a:xfrm>
              <a:off x="4744009" y="5099780"/>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1" name="Picture 10" descr="A black and white text box&#10;&#10;Description automatically generated">
            <a:extLst>
              <a:ext uri="{FF2B5EF4-FFF2-40B4-BE49-F238E27FC236}">
                <a16:creationId xmlns:a16="http://schemas.microsoft.com/office/drawing/2014/main" id="{710E8BCF-9423-9FBB-F815-E53778373257}"/>
              </a:ext>
            </a:extLst>
          </p:cNvPr>
          <p:cNvPicPr>
            <a:picLocks noChangeAspect="1"/>
          </p:cNvPicPr>
          <p:nvPr/>
        </p:nvPicPr>
        <p:blipFill>
          <a:blip r:embed="rId3"/>
          <a:stretch>
            <a:fillRect/>
          </a:stretch>
        </p:blipFill>
        <p:spPr>
          <a:xfrm>
            <a:off x="1586694" y="3787079"/>
            <a:ext cx="1004799" cy="1004799"/>
          </a:xfrm>
          <a:prstGeom prst="rect">
            <a:avLst/>
          </a:prstGeom>
        </p:spPr>
      </p:pic>
      <p:grpSp>
        <p:nvGrpSpPr>
          <p:cNvPr id="55" name="Group 54">
            <a:extLst>
              <a:ext uri="{FF2B5EF4-FFF2-40B4-BE49-F238E27FC236}">
                <a16:creationId xmlns:a16="http://schemas.microsoft.com/office/drawing/2014/main" id="{BDCD9FA6-EE1B-BED0-807F-997795782262}"/>
              </a:ext>
            </a:extLst>
          </p:cNvPr>
          <p:cNvGrpSpPr/>
          <p:nvPr/>
        </p:nvGrpSpPr>
        <p:grpSpPr>
          <a:xfrm>
            <a:off x="2526177" y="3527972"/>
            <a:ext cx="2472478" cy="1526057"/>
            <a:chOff x="2348377" y="3680372"/>
            <a:chExt cx="2472478" cy="1526057"/>
          </a:xfrm>
        </p:grpSpPr>
        <p:grpSp>
          <p:nvGrpSpPr>
            <p:cNvPr id="16" name="Group 15">
              <a:extLst>
                <a:ext uri="{FF2B5EF4-FFF2-40B4-BE49-F238E27FC236}">
                  <a16:creationId xmlns:a16="http://schemas.microsoft.com/office/drawing/2014/main" id="{71824948-747A-CB01-1924-63FB200B8FD9}"/>
                </a:ext>
              </a:extLst>
            </p:cNvPr>
            <p:cNvGrpSpPr/>
            <p:nvPr/>
          </p:nvGrpSpPr>
          <p:grpSpPr>
            <a:xfrm>
              <a:off x="2348377" y="3680372"/>
              <a:ext cx="2472478" cy="1526057"/>
              <a:chOff x="4915511" y="1439864"/>
              <a:chExt cx="2472478" cy="1526057"/>
            </a:xfrm>
          </p:grpSpPr>
          <p:sp>
            <p:nvSpPr>
              <p:cNvPr id="18" name="Oval 17">
                <a:extLst>
                  <a:ext uri="{FF2B5EF4-FFF2-40B4-BE49-F238E27FC236}">
                    <a16:creationId xmlns:a16="http://schemas.microsoft.com/office/drawing/2014/main" id="{B1BCC2E5-353C-536D-AB2D-CE393EEC2B8F}"/>
                  </a:ext>
                </a:extLst>
              </p:cNvPr>
              <p:cNvSpPr/>
              <p:nvPr/>
            </p:nvSpPr>
            <p:spPr>
              <a:xfrm>
                <a:off x="6007892" y="2733667"/>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9" name="Group 18">
                <a:extLst>
                  <a:ext uri="{FF2B5EF4-FFF2-40B4-BE49-F238E27FC236}">
                    <a16:creationId xmlns:a16="http://schemas.microsoft.com/office/drawing/2014/main" id="{4682B5CC-6FE0-9A05-CCA2-FD0DAA4C182E}"/>
                  </a:ext>
                </a:extLst>
              </p:cNvPr>
              <p:cNvGrpSpPr/>
              <p:nvPr/>
            </p:nvGrpSpPr>
            <p:grpSpPr>
              <a:xfrm>
                <a:off x="4915511" y="1439864"/>
                <a:ext cx="2472478" cy="1430956"/>
                <a:chOff x="4904342" y="1448341"/>
                <a:chExt cx="2472478" cy="1430956"/>
              </a:xfrm>
            </p:grpSpPr>
            <p:grpSp>
              <p:nvGrpSpPr>
                <p:cNvPr id="20" name="Group 19">
                  <a:extLst>
                    <a:ext uri="{FF2B5EF4-FFF2-40B4-BE49-F238E27FC236}">
                      <a16:creationId xmlns:a16="http://schemas.microsoft.com/office/drawing/2014/main" id="{781A4F73-A7CD-D219-218B-976F48729AA7}"/>
                    </a:ext>
                  </a:extLst>
                </p:cNvPr>
                <p:cNvGrpSpPr/>
                <p:nvPr/>
              </p:nvGrpSpPr>
              <p:grpSpPr>
                <a:xfrm>
                  <a:off x="4904342" y="1859818"/>
                  <a:ext cx="1485490" cy="1019479"/>
                  <a:chOff x="7428086" y="1274602"/>
                  <a:chExt cx="1485490" cy="1019479"/>
                </a:xfrm>
              </p:grpSpPr>
              <p:cxnSp>
                <p:nvCxnSpPr>
                  <p:cNvPr id="22" name="Straight Arrow Connector 21">
                    <a:extLst>
                      <a:ext uri="{FF2B5EF4-FFF2-40B4-BE49-F238E27FC236}">
                        <a16:creationId xmlns:a16="http://schemas.microsoft.com/office/drawing/2014/main" id="{8E75EB5C-402B-49A8-D91D-D1B370A096E3}"/>
                      </a:ext>
                    </a:extLst>
                  </p:cNvPr>
                  <p:cNvCxnSpPr>
                    <a:cxnSpLocks/>
                  </p:cNvCxnSpPr>
                  <p:nvPr/>
                </p:nvCxnSpPr>
                <p:spPr>
                  <a:xfrm flipH="1">
                    <a:off x="8624981" y="1417213"/>
                    <a:ext cx="5937" cy="7521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8D7A0D3-714C-5146-D3C0-49F7A8D5D093}"/>
                      </a:ext>
                    </a:extLst>
                  </p:cNvPr>
                  <p:cNvGrpSpPr/>
                  <p:nvPr/>
                </p:nvGrpSpPr>
                <p:grpSpPr>
                  <a:xfrm>
                    <a:off x="7428086" y="1274602"/>
                    <a:ext cx="1485490" cy="1019479"/>
                    <a:chOff x="7457252" y="1274336"/>
                    <a:chExt cx="1485490" cy="1019479"/>
                  </a:xfrm>
                </p:grpSpPr>
                <p:sp>
                  <p:nvSpPr>
                    <p:cNvPr id="24" name="TextBox 23">
                      <a:extLst>
                        <a:ext uri="{FF2B5EF4-FFF2-40B4-BE49-F238E27FC236}">
                          <a16:creationId xmlns:a16="http://schemas.microsoft.com/office/drawing/2014/main" id="{4AF18DE1-F994-E465-21A2-33E295D12CB4}"/>
                        </a:ext>
                      </a:extLst>
                    </p:cNvPr>
                    <p:cNvSpPr txBox="1"/>
                    <p:nvPr/>
                  </p:nvSpPr>
                  <p:spPr>
                    <a:xfrm rot="17184383">
                      <a:off x="7219194" y="1512394"/>
                      <a:ext cx="814669" cy="338554"/>
                    </a:xfrm>
                    <a:prstGeom prst="rect">
                      <a:avLst/>
                    </a:prstGeom>
                    <a:noFill/>
                  </p:spPr>
                  <p:txBody>
                    <a:bodyPr wrap="square" rtlCol="0">
                      <a:spAutoFit/>
                    </a:bodyPr>
                    <a:lstStyle/>
                    <a:p>
                      <a:r>
                        <a:rPr lang="en-BE" sz="1600" dirty="0"/>
                        <a:t>branch</a:t>
                      </a:r>
                    </a:p>
                  </p:txBody>
                </p:sp>
                <p:grpSp>
                  <p:nvGrpSpPr>
                    <p:cNvPr id="25" name="Group 24">
                      <a:extLst>
                        <a:ext uri="{FF2B5EF4-FFF2-40B4-BE49-F238E27FC236}">
                          <a16:creationId xmlns:a16="http://schemas.microsoft.com/office/drawing/2014/main" id="{25DDE832-A2D8-EDA1-F518-525DC0185776}"/>
                        </a:ext>
                      </a:extLst>
                    </p:cNvPr>
                    <p:cNvGrpSpPr/>
                    <p:nvPr/>
                  </p:nvGrpSpPr>
                  <p:grpSpPr>
                    <a:xfrm>
                      <a:off x="7571266" y="1367015"/>
                      <a:ext cx="1371476" cy="926800"/>
                      <a:chOff x="7571266" y="1367015"/>
                      <a:chExt cx="1371476" cy="926800"/>
                    </a:xfrm>
                  </p:grpSpPr>
                  <p:cxnSp>
                    <p:nvCxnSpPr>
                      <p:cNvPr id="26" name="Straight Connector 25">
                        <a:extLst>
                          <a:ext uri="{FF2B5EF4-FFF2-40B4-BE49-F238E27FC236}">
                            <a16:creationId xmlns:a16="http://schemas.microsoft.com/office/drawing/2014/main" id="{A65CA8DA-872A-776F-580F-E9543FD4625A}"/>
                          </a:ext>
                        </a:extLst>
                      </p:cNvPr>
                      <p:cNvCxnSpPr>
                        <a:cxnSpLocks/>
                      </p:cNvCxnSpPr>
                      <p:nvPr/>
                    </p:nvCxnSpPr>
                    <p:spPr>
                      <a:xfrm flipV="1">
                        <a:off x="7571266" y="1400977"/>
                        <a:ext cx="282127" cy="883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2D5C79-2843-772F-2F22-21740E58747F}"/>
                          </a:ext>
                        </a:extLst>
                      </p:cNvPr>
                      <p:cNvCxnSpPr>
                        <a:cxnSpLocks/>
                      </p:cNvCxnSpPr>
                      <p:nvPr/>
                    </p:nvCxnSpPr>
                    <p:spPr>
                      <a:xfrm>
                        <a:off x="7837587" y="1409203"/>
                        <a:ext cx="1001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31638B-D037-5F24-EA79-CA3C7C017908}"/>
                          </a:ext>
                        </a:extLst>
                      </p:cNvPr>
                      <p:cNvSpPr txBox="1"/>
                      <p:nvPr/>
                    </p:nvSpPr>
                    <p:spPr>
                      <a:xfrm rot="5400000">
                        <a:off x="8186955" y="1538027"/>
                        <a:ext cx="926800" cy="584775"/>
                      </a:xfrm>
                      <a:prstGeom prst="rect">
                        <a:avLst/>
                      </a:prstGeom>
                      <a:noFill/>
                    </p:spPr>
                    <p:txBody>
                      <a:bodyPr wrap="square" rtlCol="0">
                        <a:spAutoFit/>
                      </a:bodyPr>
                      <a:lstStyle/>
                      <a:p>
                        <a:pPr algn="ctr"/>
                        <a:r>
                          <a:rPr lang="en-GB" sz="1600" dirty="0"/>
                          <a:t>P</a:t>
                        </a:r>
                        <a:r>
                          <a:rPr lang="en-BE" sz="1600" dirty="0"/>
                          <a:t>ull request</a:t>
                        </a:r>
                      </a:p>
                    </p:txBody>
                  </p:sp>
                </p:grpSp>
              </p:grpSp>
            </p:grpSp>
            <p:pic>
              <p:nvPicPr>
                <p:cNvPr id="21" name="Picture 20" descr="A paper with lines and text&#10;&#10;Description automatically generated with medium confidence">
                  <a:extLst>
                    <a:ext uri="{FF2B5EF4-FFF2-40B4-BE49-F238E27FC236}">
                      <a16:creationId xmlns:a16="http://schemas.microsoft.com/office/drawing/2014/main" id="{DC412A01-41A9-8E34-2B0B-F9976D8C4186}"/>
                    </a:ext>
                  </a:extLst>
                </p:cNvPr>
                <p:cNvPicPr>
                  <a:picLocks noChangeAspect="1"/>
                </p:cNvPicPr>
                <p:nvPr/>
              </p:nvPicPr>
              <p:blipFill>
                <a:blip r:embed="rId4"/>
                <a:stretch>
                  <a:fillRect/>
                </a:stretch>
              </p:blipFill>
              <p:spPr>
                <a:xfrm>
                  <a:off x="6375210" y="1448341"/>
                  <a:ext cx="1001610" cy="1363638"/>
                </a:xfrm>
                <a:prstGeom prst="rect">
                  <a:avLst/>
                </a:prstGeom>
              </p:spPr>
            </p:pic>
          </p:grpSp>
        </p:grpSp>
        <p:sp>
          <p:nvSpPr>
            <p:cNvPr id="17" name="Oval 16">
              <a:extLst>
                <a:ext uri="{FF2B5EF4-FFF2-40B4-BE49-F238E27FC236}">
                  <a16:creationId xmlns:a16="http://schemas.microsoft.com/office/drawing/2014/main" id="{CB69A411-9046-AA75-E3BD-688C9178CFAA}"/>
                </a:ext>
              </a:extLst>
            </p:cNvPr>
            <p:cNvSpPr/>
            <p:nvPr/>
          </p:nvSpPr>
          <p:spPr>
            <a:xfrm>
              <a:off x="3031310" y="4102363"/>
              <a:ext cx="190832" cy="2322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56" name="Group 55">
            <a:extLst>
              <a:ext uri="{FF2B5EF4-FFF2-40B4-BE49-F238E27FC236}">
                <a16:creationId xmlns:a16="http://schemas.microsoft.com/office/drawing/2014/main" id="{287EFE1A-8FCE-F310-23E5-AEDC0C8B8FC5}"/>
              </a:ext>
            </a:extLst>
          </p:cNvPr>
          <p:cNvGrpSpPr/>
          <p:nvPr/>
        </p:nvGrpSpPr>
        <p:grpSpPr>
          <a:xfrm>
            <a:off x="5031344" y="2998821"/>
            <a:ext cx="4578395" cy="3181194"/>
            <a:chOff x="4853544" y="3151221"/>
            <a:chExt cx="4578395" cy="3181194"/>
          </a:xfrm>
        </p:grpSpPr>
        <p:grpSp>
          <p:nvGrpSpPr>
            <p:cNvPr id="32" name="Group 31">
              <a:extLst>
                <a:ext uri="{FF2B5EF4-FFF2-40B4-BE49-F238E27FC236}">
                  <a16:creationId xmlns:a16="http://schemas.microsoft.com/office/drawing/2014/main" id="{85397B70-E4F8-D05B-B592-CB1ADB0EF2A1}"/>
                </a:ext>
              </a:extLst>
            </p:cNvPr>
            <p:cNvGrpSpPr/>
            <p:nvPr/>
          </p:nvGrpSpPr>
          <p:grpSpPr>
            <a:xfrm>
              <a:off x="4853544" y="3151221"/>
              <a:ext cx="4578395" cy="2325023"/>
              <a:chOff x="7553200" y="3536230"/>
              <a:chExt cx="4578395" cy="2325023"/>
            </a:xfrm>
          </p:grpSpPr>
          <p:grpSp>
            <p:nvGrpSpPr>
              <p:cNvPr id="33" name="Group 32">
                <a:extLst>
                  <a:ext uri="{FF2B5EF4-FFF2-40B4-BE49-F238E27FC236}">
                    <a16:creationId xmlns:a16="http://schemas.microsoft.com/office/drawing/2014/main" id="{508D5BC6-4432-C92E-DD8A-E289DD6FFA1D}"/>
                  </a:ext>
                </a:extLst>
              </p:cNvPr>
              <p:cNvGrpSpPr/>
              <p:nvPr/>
            </p:nvGrpSpPr>
            <p:grpSpPr>
              <a:xfrm>
                <a:off x="7852680" y="3536230"/>
                <a:ext cx="4278915" cy="2241009"/>
                <a:chOff x="7852680" y="3536230"/>
                <a:chExt cx="4278915" cy="2241009"/>
              </a:xfrm>
            </p:grpSpPr>
            <p:grpSp>
              <p:nvGrpSpPr>
                <p:cNvPr id="36" name="Group 35">
                  <a:extLst>
                    <a:ext uri="{FF2B5EF4-FFF2-40B4-BE49-F238E27FC236}">
                      <a16:creationId xmlns:a16="http://schemas.microsoft.com/office/drawing/2014/main" id="{9A670585-B6CD-1BD6-8425-B5B88728D95D}"/>
                    </a:ext>
                  </a:extLst>
                </p:cNvPr>
                <p:cNvGrpSpPr/>
                <p:nvPr/>
              </p:nvGrpSpPr>
              <p:grpSpPr>
                <a:xfrm>
                  <a:off x="7852680" y="3536230"/>
                  <a:ext cx="4278915" cy="1129474"/>
                  <a:chOff x="7135585" y="2447605"/>
                  <a:chExt cx="4859962" cy="1126031"/>
                </a:xfrm>
              </p:grpSpPr>
              <p:pic>
                <p:nvPicPr>
                  <p:cNvPr id="38" name="Picture 2" descr="Clone icon simple line element from biotechnology Vector Image">
                    <a:extLst>
                      <a:ext uri="{FF2B5EF4-FFF2-40B4-BE49-F238E27FC236}">
                        <a16:creationId xmlns:a16="http://schemas.microsoft.com/office/drawing/2014/main" id="{69B76959-0F43-9FF9-74D0-96AF444DB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15" t="27801" r="16553" b="46809"/>
                  <a:stretch/>
                </p:blipFill>
                <p:spPr bwMode="auto">
                  <a:xfrm>
                    <a:off x="8632294" y="2852619"/>
                    <a:ext cx="1744135" cy="72101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13F8D8C-1B26-70F1-C1DA-6BDC88EBDFB1}"/>
                      </a:ext>
                    </a:extLst>
                  </p:cNvPr>
                  <p:cNvSpPr txBox="1"/>
                  <p:nvPr/>
                </p:nvSpPr>
                <p:spPr>
                  <a:xfrm>
                    <a:off x="7135585" y="2447605"/>
                    <a:ext cx="4859962" cy="398890"/>
                  </a:xfrm>
                  <a:prstGeom prst="rect">
                    <a:avLst/>
                  </a:prstGeom>
                  <a:noFill/>
                </p:spPr>
                <p:txBody>
                  <a:bodyPr wrap="square" rtlCol="0">
                    <a:spAutoFit/>
                  </a:bodyPr>
                  <a:lstStyle/>
                  <a:p>
                    <a:pPr algn="ctr"/>
                    <a:r>
                      <a:rPr lang="en-GB" sz="2000" b="1" dirty="0" err="1"/>
                      <a:t>PatchTracker</a:t>
                    </a:r>
                    <a:r>
                      <a:rPr lang="en-GB" sz="2000" b="1" dirty="0"/>
                      <a:t> - c</a:t>
                    </a:r>
                    <a:r>
                      <a:rPr lang="en-BE" sz="2000" b="1" dirty="0"/>
                      <a:t>lone detection tool </a:t>
                    </a:r>
                  </a:p>
                </p:txBody>
              </p:sp>
            </p:grpSp>
            <p:pic>
              <p:nvPicPr>
                <p:cNvPr id="37" name="Picture 10" descr="Comparison - Free miscellaneous icons">
                  <a:extLst>
                    <a:ext uri="{FF2B5EF4-FFF2-40B4-BE49-F238E27FC236}">
                      <a16:creationId xmlns:a16="http://schemas.microsoft.com/office/drawing/2014/main" id="{D787AD61-ABF0-A021-09D9-BDF9D307A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2934" y="4719626"/>
                  <a:ext cx="1057613" cy="10576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Left Arrow 33">
                <a:extLst>
                  <a:ext uri="{FF2B5EF4-FFF2-40B4-BE49-F238E27FC236}">
                    <a16:creationId xmlns:a16="http://schemas.microsoft.com/office/drawing/2014/main" id="{2ABB79DA-2477-CED6-E6B2-58138A127E1F}"/>
                  </a:ext>
                </a:extLst>
              </p:cNvPr>
              <p:cNvSpPr/>
              <p:nvPr/>
            </p:nvSpPr>
            <p:spPr>
              <a:xfrm rot="11338714">
                <a:off x="7574205" y="4821713"/>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95C590D9-C6CB-5EA1-AA3D-1749036F225D}"/>
                  </a:ext>
                </a:extLst>
              </p:cNvPr>
              <p:cNvSpPr/>
              <p:nvPr/>
            </p:nvSpPr>
            <p:spPr>
              <a:xfrm rot="9563949">
                <a:off x="7553200" y="5637187"/>
                <a:ext cx="1550423" cy="224066"/>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DF31D3E-C8A0-410F-FC49-C599E00C5074}"/>
                </a:ext>
              </a:extLst>
            </p:cNvPr>
            <p:cNvGrpSpPr/>
            <p:nvPr/>
          </p:nvGrpSpPr>
          <p:grpSpPr>
            <a:xfrm>
              <a:off x="5958873" y="5299466"/>
              <a:ext cx="2639432" cy="1032949"/>
              <a:chOff x="8658529" y="5684475"/>
              <a:chExt cx="2639432" cy="1032949"/>
            </a:xfrm>
          </p:grpSpPr>
          <p:pic>
            <p:nvPicPr>
              <p:cNvPr id="41" name="Picture 40" descr="A black and white text box&#10;&#10;Description automatically generated">
                <a:extLst>
                  <a:ext uri="{FF2B5EF4-FFF2-40B4-BE49-F238E27FC236}">
                    <a16:creationId xmlns:a16="http://schemas.microsoft.com/office/drawing/2014/main" id="{C3906E8E-B724-618F-C902-E1CADD2E3A51}"/>
                  </a:ext>
                </a:extLst>
              </p:cNvPr>
              <p:cNvPicPr>
                <a:picLocks noChangeAspect="1"/>
              </p:cNvPicPr>
              <p:nvPr/>
            </p:nvPicPr>
            <p:blipFill>
              <a:blip r:embed="rId3"/>
              <a:stretch>
                <a:fillRect/>
              </a:stretch>
            </p:blipFill>
            <p:spPr>
              <a:xfrm>
                <a:off x="9072131" y="5831162"/>
                <a:ext cx="579911" cy="579911"/>
              </a:xfrm>
              <a:prstGeom prst="rect">
                <a:avLst/>
              </a:prstGeom>
            </p:spPr>
          </p:pic>
          <p:pic>
            <p:nvPicPr>
              <p:cNvPr id="42" name="Picture 41" descr="A paper with lines and text&#10;&#10;Description automatically generated with medium confidence">
                <a:extLst>
                  <a:ext uri="{FF2B5EF4-FFF2-40B4-BE49-F238E27FC236}">
                    <a16:creationId xmlns:a16="http://schemas.microsoft.com/office/drawing/2014/main" id="{3CFA36AE-872B-5CF0-1F15-6C5D64A6E99C}"/>
                  </a:ext>
                </a:extLst>
              </p:cNvPr>
              <p:cNvPicPr>
                <a:picLocks noChangeAspect="1"/>
              </p:cNvPicPr>
              <p:nvPr/>
            </p:nvPicPr>
            <p:blipFill>
              <a:blip r:embed="rId4"/>
              <a:stretch>
                <a:fillRect/>
              </a:stretch>
            </p:blipFill>
            <p:spPr>
              <a:xfrm>
                <a:off x="10444633" y="5684475"/>
                <a:ext cx="561973" cy="765096"/>
              </a:xfrm>
              <a:prstGeom prst="rect">
                <a:avLst/>
              </a:prstGeom>
            </p:spPr>
          </p:pic>
          <p:sp>
            <p:nvSpPr>
              <p:cNvPr id="43" name="TextBox 42">
                <a:extLst>
                  <a:ext uri="{FF2B5EF4-FFF2-40B4-BE49-F238E27FC236}">
                    <a16:creationId xmlns:a16="http://schemas.microsoft.com/office/drawing/2014/main" id="{E54C75C0-9F95-7109-2456-C6B343A583A6}"/>
                  </a:ext>
                </a:extLst>
              </p:cNvPr>
              <p:cNvSpPr txBox="1"/>
              <p:nvPr/>
            </p:nvSpPr>
            <p:spPr>
              <a:xfrm>
                <a:off x="10240348" y="6412382"/>
                <a:ext cx="1057613" cy="276999"/>
              </a:xfrm>
              <a:prstGeom prst="rect">
                <a:avLst/>
              </a:prstGeom>
              <a:noFill/>
            </p:spPr>
            <p:txBody>
              <a:bodyPr wrap="square" rtlCol="0">
                <a:spAutoFit/>
              </a:bodyPr>
              <a:lstStyle/>
              <a:p>
                <a:r>
                  <a:rPr lang="en-US" sz="1200" dirty="0"/>
                  <a:t>Patch Applied</a:t>
                </a:r>
              </a:p>
            </p:txBody>
          </p:sp>
          <p:sp>
            <p:nvSpPr>
              <p:cNvPr id="44" name="TextBox 43">
                <a:extLst>
                  <a:ext uri="{FF2B5EF4-FFF2-40B4-BE49-F238E27FC236}">
                    <a16:creationId xmlns:a16="http://schemas.microsoft.com/office/drawing/2014/main" id="{A8B1596E-2881-D591-85E4-C23F8C905102}"/>
                  </a:ext>
                </a:extLst>
              </p:cNvPr>
              <p:cNvSpPr txBox="1"/>
              <p:nvPr/>
            </p:nvSpPr>
            <p:spPr>
              <a:xfrm>
                <a:off x="8658529" y="6440425"/>
                <a:ext cx="1333609" cy="276999"/>
              </a:xfrm>
              <a:prstGeom prst="rect">
                <a:avLst/>
              </a:prstGeom>
              <a:noFill/>
            </p:spPr>
            <p:txBody>
              <a:bodyPr wrap="square" rtlCol="0">
                <a:spAutoFit/>
              </a:bodyPr>
              <a:lstStyle/>
              <a:p>
                <a:r>
                  <a:rPr lang="en-US" sz="1200" dirty="0"/>
                  <a:t>Patch not Applied</a:t>
                </a:r>
              </a:p>
            </p:txBody>
          </p:sp>
        </p:grpSp>
      </p:grpSp>
      <p:pic>
        <p:nvPicPr>
          <p:cNvPr id="48" name="Picture 47" descr="A screenshot of a computer&#10;&#10;Description automatically generated">
            <a:extLst>
              <a:ext uri="{FF2B5EF4-FFF2-40B4-BE49-F238E27FC236}">
                <a16:creationId xmlns:a16="http://schemas.microsoft.com/office/drawing/2014/main" id="{CC4DBD0F-3E66-2EEF-E65E-C278A0FFB1ED}"/>
              </a:ext>
            </a:extLst>
          </p:cNvPr>
          <p:cNvPicPr>
            <a:picLocks noChangeAspect="1"/>
          </p:cNvPicPr>
          <p:nvPr/>
        </p:nvPicPr>
        <p:blipFill>
          <a:blip r:embed="rId7"/>
          <a:stretch>
            <a:fillRect/>
          </a:stretch>
        </p:blipFill>
        <p:spPr>
          <a:xfrm>
            <a:off x="2888230" y="1499171"/>
            <a:ext cx="2014968" cy="1831283"/>
          </a:xfrm>
          <a:prstGeom prst="rect">
            <a:avLst/>
          </a:prstGeom>
        </p:spPr>
      </p:pic>
      <p:pic>
        <p:nvPicPr>
          <p:cNvPr id="52" name="Picture 51" descr="A diagram of a diagram&#10;&#10;Description automatically generated">
            <a:extLst>
              <a:ext uri="{FF2B5EF4-FFF2-40B4-BE49-F238E27FC236}">
                <a16:creationId xmlns:a16="http://schemas.microsoft.com/office/drawing/2014/main" id="{71919948-24B1-FDB2-BAA5-3CABA33DBAF9}"/>
              </a:ext>
            </a:extLst>
          </p:cNvPr>
          <p:cNvPicPr>
            <a:picLocks noChangeAspect="1"/>
          </p:cNvPicPr>
          <p:nvPr/>
        </p:nvPicPr>
        <p:blipFill>
          <a:blip r:embed="rId8"/>
          <a:srcRect r="61463"/>
          <a:stretch/>
        </p:blipFill>
        <p:spPr>
          <a:xfrm>
            <a:off x="2575233" y="4967154"/>
            <a:ext cx="1039239" cy="1679106"/>
          </a:xfrm>
          <a:prstGeom prst="rect">
            <a:avLst/>
          </a:prstGeom>
        </p:spPr>
      </p:pic>
      <p:grpSp>
        <p:nvGrpSpPr>
          <p:cNvPr id="60" name="Group 59">
            <a:extLst>
              <a:ext uri="{FF2B5EF4-FFF2-40B4-BE49-F238E27FC236}">
                <a16:creationId xmlns:a16="http://schemas.microsoft.com/office/drawing/2014/main" id="{07882EAE-C171-4D34-AE57-C605D6C9E51B}"/>
              </a:ext>
            </a:extLst>
          </p:cNvPr>
          <p:cNvGrpSpPr/>
          <p:nvPr/>
        </p:nvGrpSpPr>
        <p:grpSpPr>
          <a:xfrm>
            <a:off x="3487079" y="5025905"/>
            <a:ext cx="1627061" cy="1620432"/>
            <a:chOff x="3309279" y="5178305"/>
            <a:chExt cx="1627061" cy="1620432"/>
          </a:xfrm>
        </p:grpSpPr>
        <p:pic>
          <p:nvPicPr>
            <p:cNvPr id="51" name="Picture 50" descr="A diagram of a diagram&#10;&#10;Description automatically generated">
              <a:extLst>
                <a:ext uri="{FF2B5EF4-FFF2-40B4-BE49-F238E27FC236}">
                  <a16:creationId xmlns:a16="http://schemas.microsoft.com/office/drawing/2014/main" id="{0C923A84-53D5-9DFD-AC01-8F5485D8E5D2}"/>
                </a:ext>
              </a:extLst>
            </p:cNvPr>
            <p:cNvPicPr>
              <a:picLocks noChangeAspect="1"/>
            </p:cNvPicPr>
            <p:nvPr/>
          </p:nvPicPr>
          <p:blipFill>
            <a:blip r:embed="rId8"/>
            <a:srcRect l="53431" t="3494"/>
            <a:stretch/>
          </p:blipFill>
          <p:spPr>
            <a:xfrm>
              <a:off x="3680498" y="5178305"/>
              <a:ext cx="1255842" cy="1620432"/>
            </a:xfrm>
            <a:prstGeom prst="rect">
              <a:avLst/>
            </a:prstGeom>
          </p:spPr>
        </p:pic>
        <p:pic>
          <p:nvPicPr>
            <p:cNvPr id="53" name="Picture 52" descr="A diagram of a diagram&#10;&#10;Description automatically generated">
              <a:extLst>
                <a:ext uri="{FF2B5EF4-FFF2-40B4-BE49-F238E27FC236}">
                  <a16:creationId xmlns:a16="http://schemas.microsoft.com/office/drawing/2014/main" id="{EA8523AB-24F9-1771-3B5A-B5A79AAD9C9A}"/>
                </a:ext>
              </a:extLst>
            </p:cNvPr>
            <p:cNvPicPr>
              <a:picLocks noChangeAspect="1"/>
            </p:cNvPicPr>
            <p:nvPr/>
          </p:nvPicPr>
          <p:blipFill>
            <a:blip r:embed="rId8"/>
            <a:srcRect l="38201" t="36473" r="49015" b="34263"/>
            <a:stretch/>
          </p:blipFill>
          <p:spPr>
            <a:xfrm>
              <a:off x="3309279" y="5700458"/>
              <a:ext cx="344782" cy="491372"/>
            </a:xfrm>
            <a:prstGeom prst="rect">
              <a:avLst/>
            </a:prstGeom>
          </p:spPr>
        </p:pic>
      </p:grpSp>
      <p:grpSp>
        <p:nvGrpSpPr>
          <p:cNvPr id="58" name="Group 57">
            <a:extLst>
              <a:ext uri="{FF2B5EF4-FFF2-40B4-BE49-F238E27FC236}">
                <a16:creationId xmlns:a16="http://schemas.microsoft.com/office/drawing/2014/main" id="{C5021D70-E933-5381-F4D5-783F4A7374F4}"/>
              </a:ext>
            </a:extLst>
          </p:cNvPr>
          <p:cNvGrpSpPr/>
          <p:nvPr/>
        </p:nvGrpSpPr>
        <p:grpSpPr>
          <a:xfrm>
            <a:off x="2679843" y="2653383"/>
            <a:ext cx="2252497" cy="3126879"/>
            <a:chOff x="2502043" y="2805783"/>
            <a:chExt cx="2252497" cy="3126879"/>
          </a:xfrm>
        </p:grpSpPr>
        <p:sp>
          <p:nvSpPr>
            <p:cNvPr id="31" name="Rounded Rectangle 30">
              <a:extLst>
                <a:ext uri="{FF2B5EF4-FFF2-40B4-BE49-F238E27FC236}">
                  <a16:creationId xmlns:a16="http://schemas.microsoft.com/office/drawing/2014/main" id="{C66E8F7A-8B24-9D45-2F17-3F3AE443D780}"/>
                </a:ext>
              </a:extLst>
            </p:cNvPr>
            <p:cNvSpPr/>
            <p:nvPr/>
          </p:nvSpPr>
          <p:spPr>
            <a:xfrm>
              <a:off x="3879753" y="4370560"/>
              <a:ext cx="874787" cy="223589"/>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9843A360-8F14-1F4A-6AC3-EC9E0E2C2EA2}"/>
                </a:ext>
              </a:extLst>
            </p:cNvPr>
            <p:cNvSpPr/>
            <p:nvPr/>
          </p:nvSpPr>
          <p:spPr>
            <a:xfrm>
              <a:off x="2502043" y="5734087"/>
              <a:ext cx="736727" cy="19857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B0FEB0C7-1129-9F21-E7E3-9354D89514F1}"/>
                </a:ext>
              </a:extLst>
            </p:cNvPr>
            <p:cNvSpPr/>
            <p:nvPr/>
          </p:nvSpPr>
          <p:spPr>
            <a:xfrm>
              <a:off x="2951031" y="2805783"/>
              <a:ext cx="594242" cy="193895"/>
            </a:xfrm>
            <a:prstGeom prst="roundRect">
              <a:avLst/>
            </a:prstGeom>
            <a:noFill/>
            <a:ln w="19050">
              <a:solidFill>
                <a:srgbClr val="172C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66025E05-CA61-3A30-1D56-5FAD7D4EB0C7}"/>
              </a:ext>
            </a:extLst>
          </p:cNvPr>
          <p:cNvSpPr txBox="1"/>
          <p:nvPr/>
        </p:nvSpPr>
        <p:spPr>
          <a:xfrm>
            <a:off x="5956300" y="1421784"/>
            <a:ext cx="3695700" cy="1200329"/>
          </a:xfrm>
          <a:prstGeom prst="rect">
            <a:avLst/>
          </a:prstGeom>
          <a:noFill/>
          <a:ln w="28575">
            <a:solidFill>
              <a:srgbClr val="0000EA"/>
            </a:solidFill>
          </a:ln>
        </p:spPr>
        <p:txBody>
          <a:bodyPr wrap="square" rtlCol="0">
            <a:spAutoFit/>
          </a:bodyPr>
          <a:lstStyle/>
          <a:p>
            <a:pPr marL="285750" indent="-285750">
              <a:buFont typeface="Arial" panose="020B0604020202020204" pitchFamily="34" charset="0"/>
              <a:buChar char="•"/>
            </a:pPr>
            <a:r>
              <a:rPr lang="en-US" sz="2400" dirty="0"/>
              <a:t>Patch Applied (PA) </a:t>
            </a:r>
          </a:p>
          <a:p>
            <a:pPr marL="285750" indent="-285750">
              <a:buFont typeface="Arial" panose="020B0604020202020204" pitchFamily="34" charset="0"/>
              <a:buChar char="•"/>
            </a:pPr>
            <a:r>
              <a:rPr lang="en-US" sz="2400" dirty="0"/>
              <a:t>Patch not Applied (PN)</a:t>
            </a:r>
          </a:p>
          <a:p>
            <a:pPr marL="285750" indent="-285750">
              <a:buFont typeface="Arial" panose="020B0604020202020204" pitchFamily="34" charset="0"/>
              <a:buChar char="•"/>
            </a:pPr>
            <a:r>
              <a:rPr lang="en-US" sz="2400" dirty="0"/>
              <a:t>No existing patch (NE)</a:t>
            </a:r>
          </a:p>
        </p:txBody>
      </p:sp>
    </p:spTree>
    <p:extLst>
      <p:ext uri="{BB962C8B-B14F-4D97-AF65-F5344CB8AC3E}">
        <p14:creationId xmlns:p14="http://schemas.microsoft.com/office/powerpoint/2010/main" val="18832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58304</TotalTime>
  <Words>2408</Words>
  <Application>Microsoft Macintosh PowerPoint</Application>
  <PresentationFormat>Widescreen</PresentationFormat>
  <Paragraphs>216</Paragraphs>
  <Slides>40</Slides>
  <Notes>19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-apple-system</vt:lpstr>
      <vt:lpstr>Arial</vt:lpstr>
      <vt:lpstr>Calibri</vt:lpstr>
      <vt:lpstr>Calibri Light</vt:lpstr>
      <vt:lpstr>Courier New</vt:lpstr>
      <vt:lpstr>Google Sans</vt:lpstr>
      <vt:lpstr>Helvetica</vt:lpstr>
      <vt:lpstr>Helvetica Neue</vt:lpstr>
      <vt:lpstr>Open Sans</vt:lpstr>
      <vt:lpstr>Roboto</vt:lpstr>
      <vt:lpstr>Söhne</vt:lpstr>
      <vt:lpstr>Titillium Web</vt:lpstr>
      <vt:lpstr>Office Theme</vt:lpstr>
      <vt:lpstr>Using GenAI in Software Engineering</vt:lpstr>
      <vt:lpstr>Announcements</vt:lpstr>
      <vt:lpstr>PowerPoint Presentation</vt:lpstr>
      <vt:lpstr>What SE Tasks have been addressed to date using LLM4SE</vt:lpstr>
      <vt:lpstr>What SE Tasks have been addressed to date using LLM4SE</vt:lpstr>
      <vt:lpstr>PowerPoint Presentation</vt:lpstr>
      <vt:lpstr>Objectives of Using ChatGPT in Team projects</vt:lpstr>
      <vt:lpstr>Motivation of using ChatGPT is CS472</vt:lpstr>
      <vt:lpstr>Motivation of using ChatGPT is CS472</vt:lpstr>
      <vt:lpstr>PowerPoint Presentation</vt:lpstr>
      <vt:lpstr>Distribution of Patch Classification Results</vt:lpstr>
      <vt:lpstr>Patch Applied (PA)</vt:lpstr>
      <vt:lpstr>Patch Applied (PA)</vt:lpstr>
      <vt:lpstr>Patch Applied (PA)</vt:lpstr>
      <vt:lpstr>Analysis of the PN (RQ2) and PE (RQ3) cases</vt:lpstr>
      <vt:lpstr>Patch Not Applied (PN)</vt:lpstr>
      <vt:lpstr>Patch Not Applied (PN) – Concrete examples</vt:lpstr>
      <vt:lpstr>Patch Not Applied (PN) – Concrete examples</vt:lpstr>
      <vt:lpstr>Patch Not Applied (PN) – Concrete examples</vt:lpstr>
      <vt:lpstr>Patch Not Applied (PN) – Concrete examples</vt:lpstr>
      <vt:lpstr>None Existing Patch (NE)</vt:lpstr>
      <vt:lpstr>None Existing Patch (NE) – Concrete examples</vt:lpstr>
      <vt:lpstr>None Existing Patch (NE) – Concrete examples</vt:lpstr>
      <vt:lpstr>None Existing Patch (NE) – Concrete examples</vt:lpstr>
      <vt:lpstr>None Existing Patch (NE) – Concrete examples</vt:lpstr>
      <vt:lpstr>Ownership of AI generated code</vt:lpstr>
      <vt:lpstr>Ownership of AI generated code</vt:lpstr>
      <vt:lpstr>LLM Hallucination</vt:lpstr>
      <vt:lpstr>LLM Hallucination – What and Why</vt:lpstr>
      <vt:lpstr>LLM Hallucination – What and Why</vt:lpstr>
      <vt:lpstr>LLM Hallucination – Minimize – Good prompts</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Last Semesters Survey – Use of GenAI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LLMs to Perform Specific Software Development Lifecycle Activities</dc:title>
  <dc:creator>John Businge</dc:creator>
  <cp:lastModifiedBy>John Businge</cp:lastModifiedBy>
  <cp:revision>87</cp:revision>
  <dcterms:created xsi:type="dcterms:W3CDTF">2024-01-12T21:57:55Z</dcterms:created>
  <dcterms:modified xsi:type="dcterms:W3CDTF">2025-02-13T17:26:17Z</dcterms:modified>
</cp:coreProperties>
</file>